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60"/>
  </p:normalViewPr>
  <p:slideViewPr>
    <p:cSldViewPr snapToGrid="0">
      <p:cViewPr varScale="1">
        <p:scale>
          <a:sx n="118" d="100"/>
          <a:sy n="118" d="100"/>
        </p:scale>
        <p:origin x="26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Pressure is real, but not every old vehicle is automatically banned everywhere in India.</a:t>
            </a:r>
          </a:p>
          <a:p>
            <a:endParaRPr/>
          </a:p>
          <a:p>
            <a:r>
              <a:t>[Sources]</a:t>
            </a:r>
          </a:p>
          <a:p>
            <a:r>
              <a:t>1. PIB, Vehicle Scrappage Policy, 2021, 08 Aug 2024: old, unfit and polluting vehicles are the policy focus; URL https://www.pib.gov.in/Pressreleaseshare.aspx?PRID=2042966&amp;lang=2&amp;reg=48</a:t>
            </a:r>
          </a:p>
          <a:p>
            <a:r>
              <a:t>2. PIB, Notifications on Vehicle Scrapping Policy, 01 Dec 2021: framework includes RVSFs, automated testing stations, fees, and tax concessions; URL https://www.pib.gov.in/PressReleasePage.aspx?PRID=1776786&amp;lang=2&amp;reg=48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The deck deliberately frames retrofit as a compliant pathway rather than a casual conversion service.</a:t>
            </a:r>
          </a:p>
          <a:p>
            <a:endParaRPr/>
          </a:p>
          <a:p>
            <a:r>
              <a:t>[Sources]</a:t>
            </a:r>
          </a:p>
          <a:p>
            <a:r>
              <a:t>1. MoRTH Notification G.S.R. 748(E) dated 07 Aug 2018: pure electric conversion with Pure Electric System Kit is described against AIS-123 Part 3 and relevant categories; URL https://morth.nic.in/sites/default/files/notifications_document/Notification_no_G_S_R_748E_dated_07_08_2018_regarding_Retrofitment_of_Hybrid_Electric_Kit_or_Electric_System%C2%A0_0.pdf</a:t>
            </a:r>
          </a:p>
          <a:p>
            <a:r>
              <a:t>2. PIB, Government pushes Electrical Mobility on roads, 11 Feb 2019: government stated retrofitment and type-approval procedures had been notified for EV promotion; URL https://www.pib.gov.in/Pressreleaseshare.aspx?PRID=1563841&amp;lang=2&amp;reg=48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Visual asset on this slide was generated in-house to represent the EV technology stack in a proposal-ready format.</a:t>
            </a:r>
          </a:p>
          <a:p>
            <a:r>
              <a:t>Technology references such as solid-state, OTA, ADAS, frugal architecture, and 800V or 900V systems are project-provided roadmap directions rather than claims of universal current deployment.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Visual assets on this slide were generated in-house for this deck to illustrate the intended conversion-kit and battery-pack presentation style.</a:t>
            </a:r>
          </a:p>
          <a:p>
            <a:r>
              <a:t>Technology references such as LFP, solid-state, OTA, ADAS, frugal architecture, and 800V or 900V systems are project-provided roadmap inputs, not presented here as already deployed across all builds.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1. West Bengal State Electricity Distribution Company Limited, Awareness about EV and EV charging in West Bengal; URL https://www.wbsedcl.in/irj/go/km/docs/internet/new_website/EV.html</a:t>
            </a:r>
          </a:p>
          <a:p>
            <a:r>
              <a:t>2. Department of Power, Government of West Bengal policy page lists Electric Vehicle Policy 2021; URL https://power.wb.gov.in/policy/</a:t>
            </a:r>
          </a:p>
          <a:p>
            <a:endParaRPr/>
          </a:p>
          <a:p>
            <a:r>
              <a:t>The charging-station proposal is a project strategy layer. It is not presented as an already operational DCR network.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1. Transport Department, Government of West Bengal, Future Plans; URL https://transport.wb.gov.in/about-us/future-plans/</a:t>
            </a:r>
          </a:p>
          <a:p>
            <a:r>
              <a:t>2. Transport Department, Government of West Bengal, Investor Relations; URL https://transport.wb.gov.in/about-us/investor-relations/</a:t>
            </a:r>
          </a:p>
          <a:p>
            <a:r>
              <a:t>3. Department of Power, Government of West Bengal policy page lists Electric Vehicle Policy 2021; URL https://power.wb.gov.in/policy/</a:t>
            </a:r>
          </a:p>
          <a:p>
            <a:endParaRPr/>
          </a:p>
          <a:p>
            <a:r>
              <a:t>This slide frames Kolkata as the proposed flagship location. It does not claim an existing government approval.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1. Transport Department, Government of West Bengal, Investor Relations; URL https://transport.wb.gov.in/about-us/investor-relations/</a:t>
            </a:r>
          </a:p>
          <a:p>
            <a:r>
              <a:t>2. Transport Department, Government of West Bengal, Future Plans; URL https://transport.wb.gov.in/about-us/future-plans/</a:t>
            </a:r>
          </a:p>
          <a:p>
            <a:r>
              <a:t>3. Transport Department, Government of West Bengal, WBTIDC; URL https://transport.wb.gov.in/about-us/department-at-a-glance/corporation/wbtidc/</a:t>
            </a:r>
          </a:p>
          <a:p>
            <a:endParaRPr/>
          </a:p>
          <a:p>
            <a:r>
              <a:t>Visual asset on this slide was generated in-house to represent a proposal-ready EV conversion and charging hub concept.</a:t>
            </a:r>
          </a:p>
          <a:p>
            <a:endParaRPr/>
          </a:p>
          <a:p>
            <a:r>
              <a:t>This slide is a proposal note for consideration, not a statement of government endorsement.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1. Transport Department, Government of West Bengal, Investor Relations; URL https://transport.wb.gov.in/about-us/investor-relations/</a:t>
            </a:r>
          </a:p>
          <a:p>
            <a:r>
              <a:t>2. Transport Department, Government of West Bengal, WBTIDC; URL https://transport.wb.gov.in/about-us/department-at-a-glance/corporation/wbtidc/</a:t>
            </a:r>
          </a:p>
          <a:p>
            <a:r>
              <a:t>3. West Bengal State Electricity Distribution Company Limited, Awareness about EV and EV charging in West Bengal; URL https://www.wbsedcl.in/irj/go/km/docs/internet/new_website/EV.html</a:t>
            </a:r>
          </a:p>
          <a:p>
            <a:endParaRPr/>
          </a:p>
          <a:p>
            <a:r>
              <a:t>Revenue, tax, and public-support items on this slide are directional strategic value channels for government consideration and are not presented as audited forecasts.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1. Transport Department, Government of West Bengal, Investor Relations; URL https://transport.wb.gov.in/about-us/investor-relations/</a:t>
            </a:r>
          </a:p>
          <a:p>
            <a:r>
              <a:t>2. Transport Department, Government of West Bengal, WBTIDC; URL https://transport.wb.gov.in/about-us/department-at-a-glance/corporation/wbtidc/</a:t>
            </a:r>
          </a:p>
          <a:p>
            <a:endParaRPr/>
          </a:p>
          <a:p>
            <a:r>
              <a:t>Visual asset on this slide was generated in-house to represent compact electric truck conversion and factory-readiness.</a:t>
            </a:r>
          </a:p>
          <a:p>
            <a:endParaRPr/>
          </a:p>
          <a:p>
            <a:r>
              <a:t>Company names on this slide are sponsor-provided illustrative target counterparties for future order discussions. The slide does not claim active mandates, purchase orders, or signed partnerships.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1. Transport Department, Government of West Bengal, Future Plans; URL https://transport.wb.gov.in/about-us/future-plans/</a:t>
            </a:r>
          </a:p>
          <a:p>
            <a:r>
              <a:t>2. Transport Department, Government of West Bengal, Investor Relations; URL https://transport.wb.gov.in/about-us/investor-relations/</a:t>
            </a:r>
          </a:p>
          <a:p>
            <a:endParaRPr/>
          </a:p>
          <a:p>
            <a:r>
              <a:t>Visual asset on this slide was generated in-house to represent youth training and EV research capability.</a:t>
            </a:r>
          </a:p>
          <a:p>
            <a:endParaRPr/>
          </a:p>
          <a:p>
            <a:r>
              <a:t>Employment and research-hub outcomes are presented as project-development pathways, not as already established institutions or guaranteed job counts.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3070B"/>
            </a:gs>
            <a:gs pos="58000">
              <a:srgbClr val="09111B"/>
            </a:gs>
            <a:gs pos="100000">
              <a:srgbClr val="0D1824"/>
            </a:gs>
          </a:gsLst>
          <a:lin ang="72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0D8174A-0A90-4DBA-B375-CED8FA23BC1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05090D">
                  <a:alpha val="95000"/>
                </a:srgbClr>
              </a:gs>
              <a:gs pos="46000">
                <a:srgbClr val="07111A">
                  <a:alpha val="88000"/>
                </a:srgbClr>
              </a:gs>
              <a:gs pos="100000">
                <a:srgbClr val="08131D">
                  <a:alpha val="32000"/>
                </a:srgbClr>
              </a:gs>
            </a:gsLst>
            <a:lin ang="5400000"/>
          </a:gradFill>
          <a:ln w="0">
            <a:noFill/>
            <a:prstDash val="solid"/>
          </a:ln>
        </p:spPr>
      </p:sp>
      <p:sp>
        <p:nvSpPr>
          <p:cNvPr id="3" name="label-PROJECT VISION">
            <a:extLst>
              <a:ext uri="{FF2B5EF4-FFF2-40B4-BE49-F238E27FC236}">
                <a16:creationId xmlns:a16="http://schemas.microsoft.com/office/drawing/2014/main" id="{B258FE04-E4FE-4044-9199-ACEE8BA4E25C}"/>
              </a:ext>
            </a:extLst>
          </p:cNvPr>
          <p:cNvSpPr>
            <a:spLocks noGrp="1"/>
          </p:cNvSpPr>
          <p:nvPr/>
        </p:nvSpPr>
        <p:spPr>
          <a:xfrm>
            <a:off x="704850" y="647700"/>
            <a:ext cx="1714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050" b="1">
                <a:solidFill>
                  <a:srgbClr val="86F1E2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86F1E2"/>
                </a:solidFill>
                <a:latin typeface="Aptos"/>
                <a:ea typeface="Aptos"/>
                <a:cs typeface="Aptos"/>
              </a:rPr>
              <a:t>PROJECT VISION</a:t>
            </a:r>
          </a:p>
        </p:txBody>
      </p:sp>
      <p:sp>
        <p:nvSpPr>
          <p:cNvPr id="4" name="slide1-title">
            <a:extLst>
              <a:ext uri="{FF2B5EF4-FFF2-40B4-BE49-F238E27FC236}">
                <a16:creationId xmlns:a16="http://schemas.microsoft.com/office/drawing/2014/main" id="{C998FCCF-612D-418C-A644-E4BF46EC58AC}"/>
              </a:ext>
            </a:extLst>
          </p:cNvPr>
          <p:cNvSpPr>
            <a:spLocks noGrp="1"/>
          </p:cNvSpPr>
          <p:nvPr/>
        </p:nvSpPr>
        <p:spPr>
          <a:xfrm>
            <a:off x="685800" y="1143000"/>
            <a:ext cx="6096000" cy="2266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87354"/>
          </a:bodyPr>
          <a:lstStyle/>
          <a:p>
            <a:pPr algn="l">
              <a:defRPr sz="4650" b="1">
                <a:solidFill>
                  <a:srgbClr val="F8F4EE"/>
                </a:solidFill>
                <a:latin typeface="Aptos Display"/>
                <a:ea typeface="Aptos Display"/>
                <a:cs typeface="Aptos Display"/>
              </a:defRPr>
            </a:pPr>
            <a:r>
              <a:rPr sz="4650" b="1">
                <a:solidFill>
                  <a:srgbClr val="F8F4EE"/>
                </a:solidFill>
                <a:latin typeface="Aptos Display"/>
                <a:ea typeface="Aptos Display"/>
                <a:cs typeface="Aptos Display"/>
              </a:rPr>
              <a:t>Dead Car Restoration turns aging ICE cars into high-value EV assets</a:t>
            </a:r>
          </a:p>
        </p:txBody>
      </p:sp>
      <p:sp>
        <p:nvSpPr>
          <p:cNvPr id="5" name="slide1-subtitle">
            <a:extLst>
              <a:ext uri="{FF2B5EF4-FFF2-40B4-BE49-F238E27FC236}">
                <a16:creationId xmlns:a16="http://schemas.microsoft.com/office/drawing/2014/main" id="{B0DC6F36-4597-409D-977D-47CEE0478756}"/>
              </a:ext>
            </a:extLst>
          </p:cNvPr>
          <p:cNvSpPr>
            <a:spLocks noGrp="1"/>
          </p:cNvSpPr>
          <p:nvPr/>
        </p:nvSpPr>
        <p:spPr>
          <a:xfrm>
            <a:off x="704850" y="3638550"/>
            <a:ext cx="4953000" cy="914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800" b="0">
                <a:solidFill>
                  <a:srgbClr val="D7D3CD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D7D3CD"/>
                </a:solidFill>
                <a:latin typeface="Aptos"/>
                <a:ea typeface="Aptos"/>
                <a:cs typeface="Aptos"/>
              </a:rPr>
              <a:t>A Kolkata flagship conversion hub built on German technology, international experts, and a phased next-generation EV platform.</a:t>
            </a:r>
          </a:p>
        </p:txBody>
      </p:sp>
      <p:sp>
        <p:nvSpPr>
          <p:cNvPr id="6" name="slide1-callout">
            <a:extLst>
              <a:ext uri="{FF2B5EF4-FFF2-40B4-BE49-F238E27FC236}">
                <a16:creationId xmlns:a16="http://schemas.microsoft.com/office/drawing/2014/main" id="{2CF5B0A2-4E98-40A6-858F-D64924924D04}"/>
              </a:ext>
            </a:extLst>
          </p:cNvPr>
          <p:cNvSpPr>
            <a:spLocks noGrp="1"/>
          </p:cNvSpPr>
          <p:nvPr/>
        </p:nvSpPr>
        <p:spPr>
          <a:xfrm>
            <a:off x="8229600" y="914400"/>
            <a:ext cx="3009900" cy="1619250"/>
          </a:xfrm>
          <a:prstGeom prst="roundRect">
            <a:avLst>
              <a:gd name="adj" fmla="val 9412"/>
            </a:avLst>
          </a:prstGeom>
          <a:solidFill>
            <a:srgbClr val="08121C">
              <a:alpha val="70000"/>
            </a:srgbClr>
          </a:solidFill>
          <a:ln w="9525">
            <a:solidFill>
              <a:srgbClr val="2D4557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8">
            <a:scrgbClr r="0" g="0" b="0"/>
          </a:effectRef>
          <a:fontRef idx="major"/>
        </p:style>
      </p:sp>
      <p:sp>
        <p:nvSpPr>
          <p:cNvPr id="7" name="slide1-callout-title">
            <a:extLst>
              <a:ext uri="{FF2B5EF4-FFF2-40B4-BE49-F238E27FC236}">
                <a16:creationId xmlns:a16="http://schemas.microsoft.com/office/drawing/2014/main" id="{95B7004A-FA46-40F2-9359-CCC679E29E8A}"/>
              </a:ext>
            </a:extLst>
          </p:cNvPr>
          <p:cNvSpPr>
            <a:spLocks noGrp="1"/>
          </p:cNvSpPr>
          <p:nvPr/>
        </p:nvSpPr>
        <p:spPr>
          <a:xfrm>
            <a:off x="8496300" y="1219200"/>
            <a:ext cx="22479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350" b="1">
                <a:solidFill>
                  <a:srgbClr val="86F1E2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86F1E2"/>
                </a:solidFill>
                <a:latin typeface="Aptos"/>
                <a:ea typeface="Aptos"/>
                <a:cs typeface="Aptos"/>
              </a:rPr>
              <a:t>Flagship Build Thesis</a:t>
            </a:r>
          </a:p>
        </p:txBody>
      </p:sp>
      <p:sp>
        <p:nvSpPr>
          <p:cNvPr id="8" name="slide1-callout-body">
            <a:extLst>
              <a:ext uri="{FF2B5EF4-FFF2-40B4-BE49-F238E27FC236}">
                <a16:creationId xmlns:a16="http://schemas.microsoft.com/office/drawing/2014/main" id="{EF3C4D55-3266-4BAB-B2D6-36D6A7EA0FEC}"/>
              </a:ext>
            </a:extLst>
          </p:cNvPr>
          <p:cNvSpPr>
            <a:spLocks noGrp="1"/>
          </p:cNvSpPr>
          <p:nvPr/>
        </p:nvSpPr>
        <p:spPr>
          <a:xfrm>
            <a:off x="8496300" y="1562100"/>
            <a:ext cx="224790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66072"/>
          </a:bodyPr>
          <a:lstStyle/>
          <a:p>
            <a:pPr algn="l">
              <a:defRPr sz="1500" b="0">
                <a:solidFill>
                  <a:srgbClr val="F8F4EE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F8F4EE"/>
                </a:solidFill>
                <a:latin typeface="Aptos"/>
                <a:ea typeface="Aptos"/>
                <a:cs typeface="Aptos"/>
              </a:rPr>
              <a:t>Restore stranded vehicle value.</a:t>
            </a:r>
          </a:p>
          <a:p>
            <a:pPr algn="l">
              <a:defRPr sz="1500" b="0">
                <a:solidFill>
                  <a:srgbClr val="F8F4EE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F8F4EE"/>
                </a:solidFill>
                <a:latin typeface="Aptos"/>
                <a:ea typeface="Aptos"/>
                <a:cs typeface="Aptos"/>
              </a:rPr>
              <a:t>Create a premium EV conversion brand.</a:t>
            </a:r>
          </a:p>
          <a:p>
            <a:pPr algn="l">
              <a:defRPr sz="1500" b="0">
                <a:solidFill>
                  <a:srgbClr val="F8F4EE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F8F4EE"/>
                </a:solidFill>
                <a:latin typeface="Aptos"/>
                <a:ea typeface="Aptos"/>
                <a:cs typeface="Aptos"/>
              </a:rPr>
              <a:t>Scale from workshop to eastern India hub.</a:t>
            </a:r>
          </a:p>
        </p:txBody>
      </p:sp>
      <p:sp>
        <p:nvSpPr>
          <p:cNvPr id="9" name="slide1-footer-band">
            <a:extLst>
              <a:ext uri="{FF2B5EF4-FFF2-40B4-BE49-F238E27FC236}">
                <a16:creationId xmlns:a16="http://schemas.microsoft.com/office/drawing/2014/main" id="{210935C2-92FE-4CFE-8C91-10854D1D9CC4}"/>
              </a:ext>
            </a:extLst>
          </p:cNvPr>
          <p:cNvSpPr>
            <a:spLocks noGrp="1"/>
          </p:cNvSpPr>
          <p:nvPr/>
        </p:nvSpPr>
        <p:spPr>
          <a:xfrm>
            <a:off x="685800" y="5143500"/>
            <a:ext cx="10820400" cy="838200"/>
          </a:xfrm>
          <a:prstGeom prst="roundRect">
            <a:avLst>
              <a:gd name="adj" fmla="val 27273"/>
            </a:avLst>
          </a:prstGeom>
          <a:solidFill>
            <a:srgbClr val="0C1520">
              <a:alpha val="74000"/>
            </a:srgbClr>
          </a:solidFill>
          <a:ln w="9525">
            <a:solidFill>
              <a:srgbClr val="203040"/>
            </a:solidFill>
            <a:prstDash val="solid"/>
          </a:ln>
        </p:spPr>
      </p:sp>
      <p:sp>
        <p:nvSpPr>
          <p:cNvPr id="10" name="slide1-band-left">
            <a:extLst>
              <a:ext uri="{FF2B5EF4-FFF2-40B4-BE49-F238E27FC236}">
                <a16:creationId xmlns:a16="http://schemas.microsoft.com/office/drawing/2014/main" id="{1395D3DE-59DB-45FE-86F6-09AF09DD5948}"/>
              </a:ext>
            </a:extLst>
          </p:cNvPr>
          <p:cNvSpPr>
            <a:spLocks noGrp="1"/>
          </p:cNvSpPr>
          <p:nvPr/>
        </p:nvSpPr>
        <p:spPr>
          <a:xfrm>
            <a:off x="990600" y="5391150"/>
            <a:ext cx="21907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77847"/>
          </a:bodyPr>
          <a:lstStyle/>
          <a:p>
            <a:pPr algn="l">
              <a:defRPr sz="1500" b="1">
                <a:solidFill>
                  <a:srgbClr val="F8F4EE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F8F4EE"/>
                </a:solidFill>
                <a:latin typeface="Aptos"/>
                <a:ea typeface="Aptos"/>
                <a:cs typeface="Aptos"/>
              </a:rPr>
              <a:t>Planned as Kolkata's signature EV-conversion destination</a:t>
            </a:r>
          </a:p>
        </p:txBody>
      </p:sp>
      <p:sp>
        <p:nvSpPr>
          <p:cNvPr id="11" name="slide1-band-right">
            <a:extLst>
              <a:ext uri="{FF2B5EF4-FFF2-40B4-BE49-F238E27FC236}">
                <a16:creationId xmlns:a16="http://schemas.microsoft.com/office/drawing/2014/main" id="{8B83B6E8-EA52-4AB4-BF74-0F7AD1F394C5}"/>
              </a:ext>
            </a:extLst>
          </p:cNvPr>
          <p:cNvSpPr>
            <a:spLocks noGrp="1"/>
          </p:cNvSpPr>
          <p:nvPr/>
        </p:nvSpPr>
        <p:spPr>
          <a:xfrm>
            <a:off x="6191250" y="5429250"/>
            <a:ext cx="4286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275" b="1">
                <a:solidFill>
                  <a:srgbClr val="D7D3CD"/>
                </a:solidFill>
                <a:latin typeface="Aptos"/>
                <a:ea typeface="Aptos"/>
                <a:cs typeface="Aptos"/>
              </a:defRPr>
            </a:pPr>
            <a:r>
              <a:rPr sz="1275" b="1" dirty="0">
                <a:solidFill>
                  <a:srgbClr val="D7D3CD"/>
                </a:solidFill>
                <a:latin typeface="Aptos"/>
                <a:ea typeface="Aptos"/>
                <a:cs typeface="Aptos"/>
              </a:rPr>
              <a:t>Stakeholders  Anish |  Roland  |  Mark</a:t>
            </a:r>
          </a:p>
        </p:txBody>
      </p:sp>
      <p:sp>
        <p:nvSpPr>
          <p:cNvPr id="12" name="slide1-band-right2">
            <a:extLst>
              <a:ext uri="{FF2B5EF4-FFF2-40B4-BE49-F238E27FC236}">
                <a16:creationId xmlns:a16="http://schemas.microsoft.com/office/drawing/2014/main" id="{D7167A08-0DD0-4E1D-8DF0-88EA0D88824B}"/>
              </a:ext>
            </a:extLst>
          </p:cNvPr>
          <p:cNvSpPr>
            <a:spLocks noGrp="1"/>
          </p:cNvSpPr>
          <p:nvPr/>
        </p:nvSpPr>
        <p:spPr>
          <a:xfrm>
            <a:off x="6191250" y="5676900"/>
            <a:ext cx="4286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200" b="0">
                <a:solidFill>
                  <a:srgbClr val="8694A4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8694A4"/>
                </a:solidFill>
                <a:latin typeface="Aptos"/>
                <a:ea typeface="Aptos"/>
                <a:cs typeface="Aptos"/>
              </a:rPr>
              <a:t>Technology network  Germany  |  Russia  |  South Korea</a:t>
            </a:r>
          </a:p>
        </p:txBody>
      </p:sp>
      <p:sp>
        <p:nvSpPr>
          <p:cNvPr id="13" name="footer-name-1">
            <a:extLst>
              <a:ext uri="{FF2B5EF4-FFF2-40B4-BE49-F238E27FC236}">
                <a16:creationId xmlns:a16="http://schemas.microsoft.com/office/drawing/2014/main" id="{06D12A87-98AA-4ECB-B9D0-F6F46D6BE7E8}"/>
              </a:ext>
            </a:extLst>
          </p:cNvPr>
          <p:cNvSpPr>
            <a:spLocks noGrp="1"/>
          </p:cNvSpPr>
          <p:nvPr/>
        </p:nvSpPr>
        <p:spPr>
          <a:xfrm>
            <a:off x="685800" y="65151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900" b="1">
                <a:solidFill>
                  <a:srgbClr val="8694A4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8694A4"/>
                </a:solidFill>
                <a:latin typeface="Aptos"/>
                <a:ea typeface="Aptos"/>
                <a:cs typeface="Aptos"/>
              </a:rPr>
              <a:t>Dead Car Restoration</a:t>
            </a:r>
          </a:p>
        </p:txBody>
      </p:sp>
      <p:sp>
        <p:nvSpPr>
          <p:cNvPr id="14" name="footer-page-1">
            <a:extLst>
              <a:ext uri="{FF2B5EF4-FFF2-40B4-BE49-F238E27FC236}">
                <a16:creationId xmlns:a16="http://schemas.microsoft.com/office/drawing/2014/main" id="{BDC0048E-482B-4C7C-B956-ED481CC85D83}"/>
              </a:ext>
            </a:extLst>
          </p:cNvPr>
          <p:cNvSpPr>
            <a:spLocks noGrp="1"/>
          </p:cNvSpPr>
          <p:nvPr/>
        </p:nvSpPr>
        <p:spPr>
          <a:xfrm>
            <a:off x="11315700" y="6515100"/>
            <a:ext cx="3048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900" b="1">
                <a:solidFill>
                  <a:srgbClr val="8694A4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8694A4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1435190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A1017"/>
            </a:gs>
            <a:gs pos="100000">
              <a:srgbClr val="101821"/>
            </a:gs>
          </a:gsLst>
          <a:lin ang="72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>
            <a:extLst>
              <a:ext uri="{FF2B5EF4-FFF2-40B4-BE49-F238E27FC236}">
                <a16:creationId xmlns:a16="http://schemas.microsoft.com/office/drawing/2014/main" id="{35C2E21C-3D97-4AAC-8442-D4A06FFE27FF}"/>
              </a:ext>
            </a:extLst>
          </p:cNvPr>
          <p:cNvSpPr>
            <a:spLocks noGrp="1"/>
          </p:cNvSpPr>
          <p:nvPr/>
        </p:nvSpPr>
        <p:spPr>
          <a:xfrm>
            <a:off x="7543800" y="1162050"/>
            <a:ext cx="3162300" cy="3162300"/>
          </a:xfrm>
          <a:prstGeom prst="ellipse">
            <a:avLst/>
          </a:prstGeom>
          <a:gradFill>
            <a:gsLst>
              <a:gs pos="0">
                <a:srgbClr val="F4A524">
                  <a:alpha val="18000"/>
                </a:srgbClr>
              </a:gs>
              <a:gs pos="76000">
                <a:srgbClr val="F4A524">
                  <a:alpha val="0"/>
                </a:srgbClr>
              </a:gs>
            </a:gsLst>
            <a:path path="shape"/>
          </a:gradFill>
          <a:ln w="0">
            <a:noFill/>
            <a:prstDash val="solid"/>
          </a:ln>
        </p:spPr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6AA5FDDF-57D0-4757-863C-02B50784E3B5}"/>
              </a:ext>
            </a:extLst>
          </p:cNvPr>
          <p:cNvSpPr>
            <a:spLocks noGrp="1"/>
          </p:cNvSpPr>
          <p:nvPr/>
        </p:nvSpPr>
        <p:spPr>
          <a:xfrm>
            <a:off x="6419850" y="2495550"/>
            <a:ext cx="4095750" cy="4095750"/>
          </a:xfrm>
          <a:prstGeom prst="ellipse">
            <a:avLst/>
          </a:prstGeom>
          <a:gradFill>
            <a:gsLst>
              <a:gs pos="0">
                <a:srgbClr val="00D5C0">
                  <a:alpha val="12000"/>
                </a:srgbClr>
              </a:gs>
              <a:gs pos="74000">
                <a:srgbClr val="00D5C0">
                  <a:alpha val="0"/>
                </a:srgbClr>
              </a:gs>
            </a:gsLst>
            <a:path path="shape"/>
          </a:gradFill>
          <a:ln w="0">
            <a:noFill/>
            <a:prstDash val="solid"/>
          </a:ln>
        </p:spPr>
      </p:sp>
      <p:sp>
        <p:nvSpPr>
          <p:cNvPr id="3" name="label-WHY NOW">
            <a:extLst>
              <a:ext uri="{FF2B5EF4-FFF2-40B4-BE49-F238E27FC236}">
                <a16:creationId xmlns:a16="http://schemas.microsoft.com/office/drawing/2014/main" id="{8266122E-137E-49C4-A0CE-DAA8E81362B5}"/>
              </a:ext>
            </a:extLst>
          </p:cNvPr>
          <p:cNvSpPr>
            <a:spLocks noGrp="1"/>
          </p:cNvSpPr>
          <p:nvPr/>
        </p:nvSpPr>
        <p:spPr>
          <a:xfrm>
            <a:off x="685800" y="647700"/>
            <a:ext cx="1714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050" b="1">
                <a:solidFill>
                  <a:srgbClr val="FFD78D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FFD78D"/>
                </a:solidFill>
                <a:latin typeface="Aptos"/>
                <a:ea typeface="Aptos"/>
                <a:cs typeface="Aptos"/>
              </a:rPr>
              <a:t>WHY NOW</a:t>
            </a:r>
          </a:p>
        </p:txBody>
      </p:sp>
      <p:sp>
        <p:nvSpPr>
          <p:cNvPr id="4" name="slide2-title">
            <a:extLst>
              <a:ext uri="{FF2B5EF4-FFF2-40B4-BE49-F238E27FC236}">
                <a16:creationId xmlns:a16="http://schemas.microsoft.com/office/drawing/2014/main" id="{7B190E2E-7F3A-4560-B5D6-1FED9DC0F95E}"/>
              </a:ext>
            </a:extLst>
          </p:cNvPr>
          <p:cNvSpPr>
            <a:spLocks noGrp="1"/>
          </p:cNvSpPr>
          <p:nvPr/>
        </p:nvSpPr>
        <p:spPr>
          <a:xfrm>
            <a:off x="685800" y="1066800"/>
            <a:ext cx="6953250" cy="1257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3150" b="1">
                <a:solidFill>
                  <a:srgbClr val="F8F4EE"/>
                </a:solidFill>
                <a:latin typeface="Aptos Display"/>
                <a:ea typeface="Aptos Display"/>
                <a:cs typeface="Aptos Display"/>
              </a:defRPr>
            </a:pPr>
            <a:r>
              <a:rPr sz="3150" b="1">
                <a:solidFill>
                  <a:srgbClr val="F8F4EE"/>
                </a:solidFill>
                <a:latin typeface="Aptos Display"/>
                <a:ea typeface="Aptos Display"/>
                <a:cs typeface="Aptos Display"/>
              </a:rPr>
              <a:t>India's aging fleet pressure creates a conversion window</a:t>
            </a:r>
          </a:p>
        </p:txBody>
      </p:sp>
      <p:sp>
        <p:nvSpPr>
          <p:cNvPr id="5" name="slide2-card-1">
            <a:extLst>
              <a:ext uri="{FF2B5EF4-FFF2-40B4-BE49-F238E27FC236}">
                <a16:creationId xmlns:a16="http://schemas.microsoft.com/office/drawing/2014/main" id="{A6050B07-955B-4A79-8F07-8DD9F66C62C9}"/>
              </a:ext>
            </a:extLst>
          </p:cNvPr>
          <p:cNvSpPr>
            <a:spLocks noGrp="1"/>
          </p:cNvSpPr>
          <p:nvPr/>
        </p:nvSpPr>
        <p:spPr>
          <a:xfrm>
            <a:off x="685800" y="2705100"/>
            <a:ext cx="5753100" cy="1028700"/>
          </a:xfrm>
          <a:prstGeom prst="roundRect">
            <a:avLst>
              <a:gd name="adj" fmla="val 14815"/>
            </a:avLst>
          </a:prstGeom>
          <a:solidFill>
            <a:srgbClr val="171F29">
              <a:alpha val="92000"/>
            </a:srgbClr>
          </a:solidFill>
          <a:ln w="9525">
            <a:solidFill>
              <a:srgbClr val="223140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7">
            <a:scrgbClr r="0" g="0" b="0"/>
          </a:effectRef>
          <a:fontRef idx="major"/>
        </p:style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5D95EE8-35EA-4271-8ECD-0788F2F26972}"/>
              </a:ext>
            </a:extLst>
          </p:cNvPr>
          <p:cNvSpPr>
            <a:spLocks noGrp="1"/>
          </p:cNvSpPr>
          <p:nvPr/>
        </p:nvSpPr>
        <p:spPr>
          <a:xfrm>
            <a:off x="876300" y="2876550"/>
            <a:ext cx="38100" cy="590550"/>
          </a:xfrm>
          <a:prstGeom prst="rect">
            <a:avLst/>
          </a:prstGeom>
          <a:solidFill>
            <a:srgbClr val="FF6A5C"/>
          </a:solidFill>
          <a:ln w="0">
            <a:noFill/>
            <a:prstDash val="solid"/>
          </a:ln>
        </p:spPr>
      </p:sp>
      <p:sp>
        <p:nvSpPr>
          <p:cNvPr id="7" name="slide2-card-title-1">
            <a:extLst>
              <a:ext uri="{FF2B5EF4-FFF2-40B4-BE49-F238E27FC236}">
                <a16:creationId xmlns:a16="http://schemas.microsoft.com/office/drawing/2014/main" id="{D544FB49-73EB-4A07-A478-A37F236A3144}"/>
              </a:ext>
            </a:extLst>
          </p:cNvPr>
          <p:cNvSpPr>
            <a:spLocks noGrp="1"/>
          </p:cNvSpPr>
          <p:nvPr/>
        </p:nvSpPr>
        <p:spPr>
          <a:xfrm>
            <a:off x="1104900" y="2876550"/>
            <a:ext cx="49530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350" b="1">
                <a:solidFill>
                  <a:srgbClr val="F8F4EE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F8F4EE"/>
                </a:solidFill>
                <a:latin typeface="Aptos"/>
                <a:ea typeface="Aptos"/>
                <a:cs typeface="Aptos"/>
              </a:rPr>
              <a:t>Old and unfit vehicles are under rising policy pressure</a:t>
            </a:r>
          </a:p>
        </p:txBody>
      </p:sp>
      <p:sp>
        <p:nvSpPr>
          <p:cNvPr id="8" name="slide2-card-body-1">
            <a:extLst>
              <a:ext uri="{FF2B5EF4-FFF2-40B4-BE49-F238E27FC236}">
                <a16:creationId xmlns:a16="http://schemas.microsoft.com/office/drawing/2014/main" id="{1DE71B8D-1126-4B2D-8ED3-1C02DC3B8F52}"/>
              </a:ext>
            </a:extLst>
          </p:cNvPr>
          <p:cNvSpPr>
            <a:spLocks noGrp="1"/>
          </p:cNvSpPr>
          <p:nvPr/>
        </p:nvSpPr>
        <p:spPr>
          <a:xfrm>
            <a:off x="1104900" y="3238500"/>
            <a:ext cx="4953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88542"/>
          </a:bodyPr>
          <a:lstStyle/>
          <a:p>
            <a:pPr algn="l">
              <a:defRPr sz="1200" b="0">
                <a:solidFill>
                  <a:srgbClr val="D7D3CD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D7D3CD"/>
                </a:solidFill>
                <a:latin typeface="Aptos"/>
                <a:ea typeface="Aptos"/>
                <a:cs typeface="Aptos"/>
              </a:rPr>
              <a:t>Scrappage, testing, and fitness rules are pushing more owners to rethink end-of-life ICE vehicles.</a:t>
            </a:r>
          </a:p>
        </p:txBody>
      </p:sp>
      <p:sp>
        <p:nvSpPr>
          <p:cNvPr id="9" name="slide2-card-2">
            <a:extLst>
              <a:ext uri="{FF2B5EF4-FFF2-40B4-BE49-F238E27FC236}">
                <a16:creationId xmlns:a16="http://schemas.microsoft.com/office/drawing/2014/main" id="{A9D76D3A-A20C-44D4-AAB2-3F0E34E4F549}"/>
              </a:ext>
            </a:extLst>
          </p:cNvPr>
          <p:cNvSpPr>
            <a:spLocks noGrp="1"/>
          </p:cNvSpPr>
          <p:nvPr/>
        </p:nvSpPr>
        <p:spPr>
          <a:xfrm>
            <a:off x="685800" y="4095750"/>
            <a:ext cx="5753100" cy="1028700"/>
          </a:xfrm>
          <a:prstGeom prst="roundRect">
            <a:avLst>
              <a:gd name="adj" fmla="val 14815"/>
            </a:avLst>
          </a:prstGeom>
          <a:solidFill>
            <a:srgbClr val="121E26">
              <a:alpha val="92000"/>
            </a:srgbClr>
          </a:solidFill>
          <a:ln w="9525">
            <a:solidFill>
              <a:srgbClr val="223140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7">
            <a:scrgbClr r="0" g="0" b="0"/>
          </a:effectRef>
          <a:fontRef idx="major"/>
        </p:style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7B150BC-84C3-48C5-9FD6-1742716BDCF5}"/>
              </a:ext>
            </a:extLst>
          </p:cNvPr>
          <p:cNvSpPr>
            <a:spLocks noGrp="1"/>
          </p:cNvSpPr>
          <p:nvPr/>
        </p:nvSpPr>
        <p:spPr>
          <a:xfrm>
            <a:off x="876300" y="4267200"/>
            <a:ext cx="38100" cy="590550"/>
          </a:xfrm>
          <a:prstGeom prst="rect">
            <a:avLst/>
          </a:prstGeom>
          <a:solidFill>
            <a:srgbClr val="F4A524"/>
          </a:solidFill>
          <a:ln w="0">
            <a:noFill/>
            <a:prstDash val="solid"/>
          </a:ln>
        </p:spPr>
      </p:sp>
      <p:sp>
        <p:nvSpPr>
          <p:cNvPr id="11" name="slide2-card-title-2">
            <a:extLst>
              <a:ext uri="{FF2B5EF4-FFF2-40B4-BE49-F238E27FC236}">
                <a16:creationId xmlns:a16="http://schemas.microsoft.com/office/drawing/2014/main" id="{C1633930-0F0C-4B57-9C27-A9934EBB01F5}"/>
              </a:ext>
            </a:extLst>
          </p:cNvPr>
          <p:cNvSpPr>
            <a:spLocks noGrp="1"/>
          </p:cNvSpPr>
          <p:nvPr/>
        </p:nvSpPr>
        <p:spPr>
          <a:xfrm>
            <a:off x="1104900" y="4267200"/>
            <a:ext cx="49530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350" b="1">
                <a:solidFill>
                  <a:srgbClr val="F8F4EE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F8F4EE"/>
                </a:solidFill>
                <a:latin typeface="Aptos"/>
                <a:ea typeface="Aptos"/>
                <a:cs typeface="Aptos"/>
              </a:rPr>
              <a:t>Local pollution controls raise the pain of staying ICE</a:t>
            </a:r>
          </a:p>
        </p:txBody>
      </p:sp>
      <p:sp>
        <p:nvSpPr>
          <p:cNvPr id="12" name="slide2-card-body-2">
            <a:extLst>
              <a:ext uri="{FF2B5EF4-FFF2-40B4-BE49-F238E27FC236}">
                <a16:creationId xmlns:a16="http://schemas.microsoft.com/office/drawing/2014/main" id="{EB5CE7A9-3FF1-440C-897C-85DF61A6397D}"/>
              </a:ext>
            </a:extLst>
          </p:cNvPr>
          <p:cNvSpPr>
            <a:spLocks noGrp="1"/>
          </p:cNvSpPr>
          <p:nvPr/>
        </p:nvSpPr>
        <p:spPr>
          <a:xfrm>
            <a:off x="1104900" y="4629150"/>
            <a:ext cx="4953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88542"/>
          </a:bodyPr>
          <a:lstStyle/>
          <a:p>
            <a:pPr algn="l">
              <a:defRPr sz="1200" b="0">
                <a:solidFill>
                  <a:srgbClr val="D7D3CD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D7D3CD"/>
                </a:solidFill>
                <a:latin typeface="Aptos"/>
                <a:ea typeface="Aptos"/>
                <a:cs typeface="Aptos"/>
              </a:rPr>
              <a:t>City-level clean-air action increases the economic and operational risk around older diesel and petrol platforms.</a:t>
            </a:r>
          </a:p>
        </p:txBody>
      </p:sp>
      <p:sp>
        <p:nvSpPr>
          <p:cNvPr id="13" name="slide2-card-3">
            <a:extLst>
              <a:ext uri="{FF2B5EF4-FFF2-40B4-BE49-F238E27FC236}">
                <a16:creationId xmlns:a16="http://schemas.microsoft.com/office/drawing/2014/main" id="{0E2E69D8-A447-4866-940D-BB4ED145E764}"/>
              </a:ext>
            </a:extLst>
          </p:cNvPr>
          <p:cNvSpPr>
            <a:spLocks noGrp="1"/>
          </p:cNvSpPr>
          <p:nvPr/>
        </p:nvSpPr>
        <p:spPr>
          <a:xfrm>
            <a:off x="685800" y="5486400"/>
            <a:ext cx="5753100" cy="1028700"/>
          </a:xfrm>
          <a:prstGeom prst="roundRect">
            <a:avLst>
              <a:gd name="adj" fmla="val 14815"/>
            </a:avLst>
          </a:prstGeom>
          <a:solidFill>
            <a:srgbClr val="102028">
              <a:alpha val="92000"/>
            </a:srgbClr>
          </a:solidFill>
          <a:ln w="9525">
            <a:solidFill>
              <a:srgbClr val="223140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7">
            <a:scrgbClr r="0" g="0" b="0"/>
          </a:effectRef>
          <a:fontRef idx="major"/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B9A1CBF-51B9-4749-A0F6-C0253D234995}"/>
              </a:ext>
            </a:extLst>
          </p:cNvPr>
          <p:cNvSpPr>
            <a:spLocks noGrp="1"/>
          </p:cNvSpPr>
          <p:nvPr/>
        </p:nvSpPr>
        <p:spPr>
          <a:xfrm>
            <a:off x="876300" y="5657850"/>
            <a:ext cx="38100" cy="590550"/>
          </a:xfrm>
          <a:prstGeom prst="rect">
            <a:avLst/>
          </a:prstGeom>
          <a:solidFill>
            <a:srgbClr val="00D5C0"/>
          </a:solidFill>
          <a:ln w="0">
            <a:noFill/>
            <a:prstDash val="solid"/>
          </a:ln>
        </p:spPr>
      </p:sp>
      <p:sp>
        <p:nvSpPr>
          <p:cNvPr id="15" name="slide2-card-title-3">
            <a:extLst>
              <a:ext uri="{FF2B5EF4-FFF2-40B4-BE49-F238E27FC236}">
                <a16:creationId xmlns:a16="http://schemas.microsoft.com/office/drawing/2014/main" id="{9266B6E7-A591-42B0-8ABC-569A4180422C}"/>
              </a:ext>
            </a:extLst>
          </p:cNvPr>
          <p:cNvSpPr>
            <a:spLocks noGrp="1"/>
          </p:cNvSpPr>
          <p:nvPr/>
        </p:nvSpPr>
        <p:spPr>
          <a:xfrm>
            <a:off x="1104900" y="5657850"/>
            <a:ext cx="49530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350" b="1">
                <a:solidFill>
                  <a:srgbClr val="F8F4EE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F8F4EE"/>
                </a:solidFill>
                <a:latin typeface="Aptos"/>
                <a:ea typeface="Aptos"/>
                <a:cs typeface="Aptos"/>
              </a:rPr>
              <a:t>Owners need value recovery, not just disposal</a:t>
            </a:r>
          </a:p>
        </p:txBody>
      </p:sp>
      <p:sp>
        <p:nvSpPr>
          <p:cNvPr id="16" name="slide2-card-body-3">
            <a:extLst>
              <a:ext uri="{FF2B5EF4-FFF2-40B4-BE49-F238E27FC236}">
                <a16:creationId xmlns:a16="http://schemas.microsoft.com/office/drawing/2014/main" id="{D5296AAE-B984-4B53-BD73-847A271F8802}"/>
              </a:ext>
            </a:extLst>
          </p:cNvPr>
          <p:cNvSpPr>
            <a:spLocks noGrp="1"/>
          </p:cNvSpPr>
          <p:nvPr/>
        </p:nvSpPr>
        <p:spPr>
          <a:xfrm>
            <a:off x="1104900" y="6019800"/>
            <a:ext cx="4953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88542"/>
          </a:bodyPr>
          <a:lstStyle/>
          <a:p>
            <a:pPr algn="l">
              <a:defRPr sz="1200" b="0">
                <a:solidFill>
                  <a:srgbClr val="D7D3CD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D7D3CD"/>
                </a:solidFill>
                <a:latin typeface="Aptos"/>
                <a:ea typeface="Aptos"/>
                <a:cs typeface="Aptos"/>
              </a:rPr>
              <a:t>A compliant EV conversion path can protect brand value, metal value, and vehicle identity where eligibility allows.</a:t>
            </a:r>
          </a:p>
        </p:txBody>
      </p:sp>
      <p:sp>
        <p:nvSpPr>
          <p:cNvPr id="17" name="slide2-right-kicker">
            <a:extLst>
              <a:ext uri="{FF2B5EF4-FFF2-40B4-BE49-F238E27FC236}">
                <a16:creationId xmlns:a16="http://schemas.microsoft.com/office/drawing/2014/main" id="{2659DB30-809B-4F2E-B2D2-EA4D4FF5445F}"/>
              </a:ext>
            </a:extLst>
          </p:cNvPr>
          <p:cNvSpPr>
            <a:spLocks noGrp="1"/>
          </p:cNvSpPr>
          <p:nvPr/>
        </p:nvSpPr>
        <p:spPr>
          <a:xfrm>
            <a:off x="7239000" y="3162300"/>
            <a:ext cx="29908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200" b="0">
                <a:solidFill>
                  <a:srgbClr val="8694A4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8694A4"/>
                </a:solidFill>
                <a:latin typeface="Aptos"/>
                <a:ea typeface="Aptos"/>
                <a:cs typeface="Aptos"/>
              </a:rPr>
              <a:t>What owners actually want</a:t>
            </a:r>
          </a:p>
        </p:txBody>
      </p:sp>
      <p:sp>
        <p:nvSpPr>
          <p:cNvPr id="18" name="slide2-right-statement">
            <a:extLst>
              <a:ext uri="{FF2B5EF4-FFF2-40B4-BE49-F238E27FC236}">
                <a16:creationId xmlns:a16="http://schemas.microsoft.com/office/drawing/2014/main" id="{4155E7E2-7AA0-4DED-9D68-8BA6B001BA75}"/>
              </a:ext>
            </a:extLst>
          </p:cNvPr>
          <p:cNvSpPr>
            <a:spLocks noGrp="1"/>
          </p:cNvSpPr>
          <p:nvPr/>
        </p:nvSpPr>
        <p:spPr>
          <a:xfrm>
            <a:off x="7067550" y="3448050"/>
            <a:ext cx="3390900" cy="2019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ctr">
              <a:defRPr sz="4050" b="1">
                <a:solidFill>
                  <a:srgbClr val="F8F4EE"/>
                </a:solidFill>
                <a:latin typeface="Aptos Display"/>
                <a:ea typeface="Aptos Display"/>
                <a:cs typeface="Aptos Display"/>
              </a:defRPr>
            </a:pPr>
            <a:r>
              <a:rPr sz="4050" b="1">
                <a:solidFill>
                  <a:srgbClr val="F8F4EE"/>
                </a:solidFill>
                <a:latin typeface="Aptos Display"/>
                <a:ea typeface="Aptos Display"/>
                <a:cs typeface="Aptos Display"/>
              </a:rPr>
              <a:t>Rebuild.</a:t>
            </a:r>
          </a:p>
          <a:p>
            <a:pPr algn="ctr">
              <a:defRPr sz="4050" b="1">
                <a:solidFill>
                  <a:srgbClr val="F8F4EE"/>
                </a:solidFill>
                <a:latin typeface="Aptos Display"/>
                <a:ea typeface="Aptos Display"/>
                <a:cs typeface="Aptos Display"/>
              </a:defRPr>
            </a:pPr>
            <a:r>
              <a:rPr sz="4050" b="1">
                <a:solidFill>
                  <a:srgbClr val="F8F4EE"/>
                </a:solidFill>
                <a:latin typeface="Aptos Display"/>
                <a:ea typeface="Aptos Display"/>
                <a:cs typeface="Aptos Display"/>
              </a:rPr>
              <a:t>Re-electrify.</a:t>
            </a:r>
          </a:p>
          <a:p>
            <a:pPr algn="ctr">
              <a:defRPr sz="4050" b="1">
                <a:solidFill>
                  <a:srgbClr val="F8F4EE"/>
                </a:solidFill>
                <a:latin typeface="Aptos Display"/>
                <a:ea typeface="Aptos Display"/>
                <a:cs typeface="Aptos Display"/>
              </a:defRPr>
            </a:pPr>
            <a:r>
              <a:rPr sz="4050" b="1">
                <a:solidFill>
                  <a:srgbClr val="F8F4EE"/>
                </a:solidFill>
                <a:latin typeface="Aptos Display"/>
                <a:ea typeface="Aptos Display"/>
                <a:cs typeface="Aptos Display"/>
              </a:rPr>
              <a:t>Revalue.</a:t>
            </a:r>
          </a:p>
        </p:txBody>
      </p:sp>
      <p:sp>
        <p:nvSpPr>
          <p:cNvPr id="19" name="slide2-caption">
            <a:extLst>
              <a:ext uri="{FF2B5EF4-FFF2-40B4-BE49-F238E27FC236}">
                <a16:creationId xmlns:a16="http://schemas.microsoft.com/office/drawing/2014/main" id="{CE890227-BF87-4155-841C-8171B6F04BB8}"/>
              </a:ext>
            </a:extLst>
          </p:cNvPr>
          <p:cNvSpPr>
            <a:spLocks noGrp="1"/>
          </p:cNvSpPr>
          <p:nvPr/>
        </p:nvSpPr>
        <p:spPr>
          <a:xfrm>
            <a:off x="7086600" y="5753100"/>
            <a:ext cx="36957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ctr">
              <a:defRPr sz="1050" b="0">
                <a:solidFill>
                  <a:srgbClr val="8694A4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8694A4"/>
                </a:solidFill>
                <a:latin typeface="Aptos"/>
                <a:ea typeface="Aptos"/>
                <a:cs typeface="Aptos"/>
              </a:rPr>
              <a:t>Conversion is strongest where donor vehicles remain legally eligible and kits are type-approved for the make-model pathway.</a:t>
            </a:r>
          </a:p>
        </p:txBody>
      </p:sp>
      <p:sp>
        <p:nvSpPr>
          <p:cNvPr id="20" name="footer-name-2">
            <a:extLst>
              <a:ext uri="{FF2B5EF4-FFF2-40B4-BE49-F238E27FC236}">
                <a16:creationId xmlns:a16="http://schemas.microsoft.com/office/drawing/2014/main" id="{37766171-9B63-4CAD-B92B-BDEB8F7AE389}"/>
              </a:ext>
            </a:extLst>
          </p:cNvPr>
          <p:cNvSpPr>
            <a:spLocks noGrp="1"/>
          </p:cNvSpPr>
          <p:nvPr/>
        </p:nvSpPr>
        <p:spPr>
          <a:xfrm>
            <a:off x="685800" y="65151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900" b="1">
                <a:solidFill>
                  <a:srgbClr val="8694A4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8694A4"/>
                </a:solidFill>
                <a:latin typeface="Aptos"/>
                <a:ea typeface="Aptos"/>
                <a:cs typeface="Aptos"/>
              </a:rPr>
              <a:t>Dead Car Restoration</a:t>
            </a:r>
          </a:p>
        </p:txBody>
      </p:sp>
      <p:sp>
        <p:nvSpPr>
          <p:cNvPr id="21" name="footer-page-2">
            <a:extLst>
              <a:ext uri="{FF2B5EF4-FFF2-40B4-BE49-F238E27FC236}">
                <a16:creationId xmlns:a16="http://schemas.microsoft.com/office/drawing/2014/main" id="{F7CE2193-A226-45FA-A56A-03F8D79AF822}"/>
              </a:ext>
            </a:extLst>
          </p:cNvPr>
          <p:cNvSpPr>
            <a:spLocks noGrp="1"/>
          </p:cNvSpPr>
          <p:nvPr/>
        </p:nvSpPr>
        <p:spPr>
          <a:xfrm>
            <a:off x="11315700" y="6515100"/>
            <a:ext cx="3048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900" b="1">
                <a:solidFill>
                  <a:srgbClr val="8694A4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8694A4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2642168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E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478180E5-614A-4BAE-BC8C-C27A2C58479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2EEE8"/>
              </a:gs>
              <a:gs pos="52000">
                <a:srgbClr val="EFF7F6"/>
              </a:gs>
              <a:gs pos="100000">
                <a:srgbClr val="E6EEF2"/>
              </a:gs>
            </a:gsLst>
            <a:lin ang="8100000"/>
          </a:gradFill>
          <a:ln w="0">
            <a:noFill/>
            <a:prstDash val="solid"/>
          </a:ln>
        </p:spPr>
      </p:sp>
      <p:sp>
        <p:nvSpPr>
          <p:cNvPr id="2" name="label-COMPLIANCE PATH">
            <a:extLst>
              <a:ext uri="{FF2B5EF4-FFF2-40B4-BE49-F238E27FC236}">
                <a16:creationId xmlns:a16="http://schemas.microsoft.com/office/drawing/2014/main" id="{910166DE-5181-46B9-A92E-205F135F5F53}"/>
              </a:ext>
            </a:extLst>
          </p:cNvPr>
          <p:cNvSpPr>
            <a:spLocks noGrp="1"/>
          </p:cNvSpPr>
          <p:nvPr/>
        </p:nvSpPr>
        <p:spPr>
          <a:xfrm>
            <a:off x="685800" y="590550"/>
            <a:ext cx="1714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050" b="1">
                <a:solidFill>
                  <a:srgbClr val="2E6060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E6060"/>
                </a:solidFill>
                <a:latin typeface="Aptos"/>
                <a:ea typeface="Aptos"/>
                <a:cs typeface="Aptos"/>
              </a:rPr>
              <a:t>COMPLIANCE PATH</a:t>
            </a:r>
          </a:p>
        </p:txBody>
      </p:sp>
      <p:sp>
        <p:nvSpPr>
          <p:cNvPr id="3" name="slide3-title">
            <a:extLst>
              <a:ext uri="{FF2B5EF4-FFF2-40B4-BE49-F238E27FC236}">
                <a16:creationId xmlns:a16="http://schemas.microsoft.com/office/drawing/2014/main" id="{3D56DDE3-9163-4873-A726-C0317169F701}"/>
              </a:ext>
            </a:extLst>
          </p:cNvPr>
          <p:cNvSpPr>
            <a:spLocks noGrp="1"/>
          </p:cNvSpPr>
          <p:nvPr/>
        </p:nvSpPr>
        <p:spPr>
          <a:xfrm>
            <a:off x="685800" y="933450"/>
            <a:ext cx="7239000" cy="838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1667"/>
          </a:bodyPr>
          <a:lstStyle/>
          <a:p>
            <a:pPr algn="l">
              <a:defRPr sz="3000" b="1">
                <a:solidFill>
                  <a:srgbClr val="091018"/>
                </a:solidFill>
                <a:latin typeface="Aptos Display"/>
                <a:ea typeface="Aptos Display"/>
                <a:cs typeface="Aptos Display"/>
              </a:defRPr>
            </a:pPr>
            <a:r>
              <a:rPr sz="3000" b="1">
                <a:solidFill>
                  <a:srgbClr val="091018"/>
                </a:solidFill>
                <a:latin typeface="Aptos Display"/>
                <a:ea typeface="Aptos Display"/>
                <a:cs typeface="Aptos Display"/>
              </a:rPr>
              <a:t>A compliant retrofit pathway can relaunch dead cars as electric vehicles</a:t>
            </a:r>
          </a:p>
        </p:txBody>
      </p:sp>
      <p:sp>
        <p:nvSpPr>
          <p:cNvPr id="4" name="Right Arrow 3">
            <a:extLst>
              <a:ext uri="{FF2B5EF4-FFF2-40B4-BE49-F238E27FC236}">
                <a16:creationId xmlns:a16="http://schemas.microsoft.com/office/drawing/2014/main" id="{479B96AA-050F-4500-8F2D-D5CB8D68F242}"/>
              </a:ext>
            </a:extLst>
          </p:cNvPr>
          <p:cNvSpPr>
            <a:spLocks noGrp="1"/>
          </p:cNvSpPr>
          <p:nvPr/>
        </p:nvSpPr>
        <p:spPr>
          <a:xfrm>
            <a:off x="2590800" y="2590800"/>
            <a:ext cx="323850" cy="323850"/>
          </a:xfrm>
          <a:prstGeom prst="rightArrow">
            <a:avLst/>
          </a:prstGeom>
          <a:solidFill>
            <a:srgbClr val="8FC9C7"/>
          </a:solidFill>
          <a:ln w="0">
            <a:noFill/>
            <a:prstDash val="solid"/>
          </a:ln>
        </p:spPr>
      </p:sp>
      <p:sp>
        <p:nvSpPr>
          <p:cNvPr id="5" name="Right Arrow 4">
            <a:extLst>
              <a:ext uri="{FF2B5EF4-FFF2-40B4-BE49-F238E27FC236}">
                <a16:creationId xmlns:a16="http://schemas.microsoft.com/office/drawing/2014/main" id="{AB47E074-6558-4092-8C58-5BC054D8E557}"/>
              </a:ext>
            </a:extLst>
          </p:cNvPr>
          <p:cNvSpPr>
            <a:spLocks noGrp="1"/>
          </p:cNvSpPr>
          <p:nvPr/>
        </p:nvSpPr>
        <p:spPr>
          <a:xfrm>
            <a:off x="4743450" y="2590800"/>
            <a:ext cx="323850" cy="323850"/>
          </a:xfrm>
          <a:prstGeom prst="rightArrow">
            <a:avLst/>
          </a:prstGeom>
          <a:solidFill>
            <a:srgbClr val="8FC9C7"/>
          </a:solidFill>
          <a:ln w="0">
            <a:noFill/>
            <a:prstDash val="solid"/>
          </a:ln>
        </p:spPr>
      </p:sp>
      <p:sp>
        <p:nvSpPr>
          <p:cNvPr id="6" name="Right Arrow 5">
            <a:extLst>
              <a:ext uri="{FF2B5EF4-FFF2-40B4-BE49-F238E27FC236}">
                <a16:creationId xmlns:a16="http://schemas.microsoft.com/office/drawing/2014/main" id="{2AE71E2C-1B85-46A1-8601-8A2B27A56B41}"/>
              </a:ext>
            </a:extLst>
          </p:cNvPr>
          <p:cNvSpPr>
            <a:spLocks noGrp="1"/>
          </p:cNvSpPr>
          <p:nvPr/>
        </p:nvSpPr>
        <p:spPr>
          <a:xfrm>
            <a:off x="6896100" y="2590800"/>
            <a:ext cx="323850" cy="323850"/>
          </a:xfrm>
          <a:prstGeom prst="rightArrow">
            <a:avLst/>
          </a:prstGeom>
          <a:solidFill>
            <a:srgbClr val="8FC9C7"/>
          </a:solidFill>
          <a:ln w="0">
            <a:noFill/>
            <a:prstDash val="solid"/>
          </a:ln>
        </p:spPr>
      </p:sp>
      <p:sp>
        <p:nvSpPr>
          <p:cNvPr id="7" name="Right Arrow 6">
            <a:extLst>
              <a:ext uri="{FF2B5EF4-FFF2-40B4-BE49-F238E27FC236}">
                <a16:creationId xmlns:a16="http://schemas.microsoft.com/office/drawing/2014/main" id="{67014EB2-83A6-48CC-814E-2070B12F339F}"/>
              </a:ext>
            </a:extLst>
          </p:cNvPr>
          <p:cNvSpPr>
            <a:spLocks noGrp="1"/>
          </p:cNvSpPr>
          <p:nvPr/>
        </p:nvSpPr>
        <p:spPr>
          <a:xfrm>
            <a:off x="9048750" y="2590800"/>
            <a:ext cx="323850" cy="323850"/>
          </a:xfrm>
          <a:prstGeom prst="rightArrow">
            <a:avLst/>
          </a:prstGeom>
          <a:solidFill>
            <a:srgbClr val="8FC9C7"/>
          </a:solidFill>
          <a:ln w="0">
            <a:noFill/>
            <a:prstDash val="solid"/>
          </a:ln>
        </p:spPr>
      </p:sp>
      <p:sp>
        <p:nvSpPr>
          <p:cNvPr id="8" name="slide3-step-1">
            <a:extLst>
              <a:ext uri="{FF2B5EF4-FFF2-40B4-BE49-F238E27FC236}">
                <a16:creationId xmlns:a16="http://schemas.microsoft.com/office/drawing/2014/main" id="{05D4DBBE-4A6F-44CC-8DD7-65A5D506D9B0}"/>
              </a:ext>
            </a:extLst>
          </p:cNvPr>
          <p:cNvSpPr>
            <a:spLocks noGrp="1"/>
          </p:cNvSpPr>
          <p:nvPr/>
        </p:nvSpPr>
        <p:spPr>
          <a:xfrm>
            <a:off x="704850" y="2247900"/>
            <a:ext cx="1962150" cy="1028700"/>
          </a:xfrm>
          <a:prstGeom prst="roundRect">
            <a:avLst>
              <a:gd name="adj" fmla="val 22222"/>
            </a:avLst>
          </a:prstGeom>
          <a:solidFill>
            <a:srgbClr val="FFFFFF"/>
          </a:solidFill>
          <a:ln w="9525">
            <a:solidFill>
              <a:srgbClr val="B8C8D0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6">
            <a:scrgbClr r="0" g="0" b="0"/>
          </a:effectRef>
          <a:fontRef idx="major"/>
        </p:style>
      </p:sp>
      <p:sp>
        <p:nvSpPr>
          <p:cNvPr id="9" name="slide3-step-no-1">
            <a:extLst>
              <a:ext uri="{FF2B5EF4-FFF2-40B4-BE49-F238E27FC236}">
                <a16:creationId xmlns:a16="http://schemas.microsoft.com/office/drawing/2014/main" id="{8B1AF7EC-1796-4A0F-AE6D-A4268F76FFD6}"/>
              </a:ext>
            </a:extLst>
          </p:cNvPr>
          <p:cNvSpPr>
            <a:spLocks noGrp="1"/>
          </p:cNvSpPr>
          <p:nvPr/>
        </p:nvSpPr>
        <p:spPr>
          <a:xfrm>
            <a:off x="876300" y="2400300"/>
            <a:ext cx="3238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650" b="1">
                <a:solidFill>
                  <a:srgbClr val="00D5C0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00D5C0"/>
                </a:solidFill>
                <a:latin typeface="Aptos Display"/>
                <a:ea typeface="Aptos Display"/>
                <a:cs typeface="Aptos Display"/>
              </a:rPr>
              <a:t>01</a:t>
            </a:r>
          </a:p>
        </p:txBody>
      </p:sp>
      <p:sp>
        <p:nvSpPr>
          <p:cNvPr id="10" name="slide3-step-copy-1">
            <a:extLst>
              <a:ext uri="{FF2B5EF4-FFF2-40B4-BE49-F238E27FC236}">
                <a16:creationId xmlns:a16="http://schemas.microsoft.com/office/drawing/2014/main" id="{F2DFE4CD-792D-465C-A63C-C5BF9B1D2FAA}"/>
              </a:ext>
            </a:extLst>
          </p:cNvPr>
          <p:cNvSpPr>
            <a:spLocks noGrp="1"/>
          </p:cNvSpPr>
          <p:nvPr/>
        </p:nvSpPr>
        <p:spPr>
          <a:xfrm>
            <a:off x="876300" y="2667000"/>
            <a:ext cx="158115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5833"/>
          </a:bodyPr>
          <a:lstStyle/>
          <a:p>
            <a:pPr algn="l">
              <a:defRPr sz="1500" b="1">
                <a:solidFill>
                  <a:srgbClr val="091018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91018"/>
                </a:solidFill>
                <a:latin typeface="Aptos"/>
                <a:ea typeface="Aptos"/>
                <a:cs typeface="Aptos"/>
              </a:rPr>
              <a:t>Screen donor vehicle</a:t>
            </a:r>
          </a:p>
        </p:txBody>
      </p:sp>
      <p:sp>
        <p:nvSpPr>
          <p:cNvPr id="11" name="slide3-step-2">
            <a:extLst>
              <a:ext uri="{FF2B5EF4-FFF2-40B4-BE49-F238E27FC236}">
                <a16:creationId xmlns:a16="http://schemas.microsoft.com/office/drawing/2014/main" id="{AD976374-1030-43BA-A6D6-870D5C36C4C5}"/>
              </a:ext>
            </a:extLst>
          </p:cNvPr>
          <p:cNvSpPr>
            <a:spLocks noGrp="1"/>
          </p:cNvSpPr>
          <p:nvPr/>
        </p:nvSpPr>
        <p:spPr>
          <a:xfrm>
            <a:off x="2857500" y="2247900"/>
            <a:ext cx="1962150" cy="1028700"/>
          </a:xfrm>
          <a:prstGeom prst="roundRect">
            <a:avLst>
              <a:gd name="adj" fmla="val 22222"/>
            </a:avLst>
          </a:prstGeom>
          <a:solidFill>
            <a:srgbClr val="E7F3F1"/>
          </a:solidFill>
          <a:ln w="9525">
            <a:solidFill>
              <a:srgbClr val="B8C8D0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6">
            <a:scrgbClr r="0" g="0" b="0"/>
          </a:effectRef>
          <a:fontRef idx="major"/>
        </p:style>
      </p:sp>
      <p:sp>
        <p:nvSpPr>
          <p:cNvPr id="12" name="slide3-step-no-2">
            <a:extLst>
              <a:ext uri="{FF2B5EF4-FFF2-40B4-BE49-F238E27FC236}">
                <a16:creationId xmlns:a16="http://schemas.microsoft.com/office/drawing/2014/main" id="{D4A22416-E7D4-4884-B56A-BA0E0B6E0E14}"/>
              </a:ext>
            </a:extLst>
          </p:cNvPr>
          <p:cNvSpPr>
            <a:spLocks noGrp="1"/>
          </p:cNvSpPr>
          <p:nvPr/>
        </p:nvSpPr>
        <p:spPr>
          <a:xfrm>
            <a:off x="3028950" y="2400300"/>
            <a:ext cx="3238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650" b="1">
                <a:solidFill>
                  <a:srgbClr val="F4A524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F4A524"/>
                </a:solidFill>
                <a:latin typeface="Aptos Display"/>
                <a:ea typeface="Aptos Display"/>
                <a:cs typeface="Aptos Display"/>
              </a:rPr>
              <a:t>02</a:t>
            </a:r>
          </a:p>
        </p:txBody>
      </p:sp>
      <p:sp>
        <p:nvSpPr>
          <p:cNvPr id="13" name="slide3-step-copy-2">
            <a:extLst>
              <a:ext uri="{FF2B5EF4-FFF2-40B4-BE49-F238E27FC236}">
                <a16:creationId xmlns:a16="http://schemas.microsoft.com/office/drawing/2014/main" id="{CD4E9D6D-1C59-4D9F-84B9-517FF827BD78}"/>
              </a:ext>
            </a:extLst>
          </p:cNvPr>
          <p:cNvSpPr>
            <a:spLocks noGrp="1"/>
          </p:cNvSpPr>
          <p:nvPr/>
        </p:nvSpPr>
        <p:spPr>
          <a:xfrm>
            <a:off x="3028950" y="2667000"/>
            <a:ext cx="158115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5833"/>
          </a:bodyPr>
          <a:lstStyle/>
          <a:p>
            <a:pPr algn="l">
              <a:defRPr sz="1500" b="1">
                <a:solidFill>
                  <a:srgbClr val="091018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91018"/>
                </a:solidFill>
                <a:latin typeface="Aptos"/>
                <a:ea typeface="Aptos"/>
                <a:cs typeface="Aptos"/>
              </a:rPr>
              <a:t>Match type-approved kit</a:t>
            </a:r>
          </a:p>
        </p:txBody>
      </p:sp>
      <p:sp>
        <p:nvSpPr>
          <p:cNvPr id="14" name="slide3-step-3">
            <a:extLst>
              <a:ext uri="{FF2B5EF4-FFF2-40B4-BE49-F238E27FC236}">
                <a16:creationId xmlns:a16="http://schemas.microsoft.com/office/drawing/2014/main" id="{E6E7E1A1-FDC8-46CF-AFE3-5262D636CBBB}"/>
              </a:ext>
            </a:extLst>
          </p:cNvPr>
          <p:cNvSpPr>
            <a:spLocks noGrp="1"/>
          </p:cNvSpPr>
          <p:nvPr/>
        </p:nvSpPr>
        <p:spPr>
          <a:xfrm>
            <a:off x="5010150" y="2247900"/>
            <a:ext cx="1962150" cy="1028700"/>
          </a:xfrm>
          <a:prstGeom prst="roundRect">
            <a:avLst>
              <a:gd name="adj" fmla="val 22222"/>
            </a:avLst>
          </a:prstGeom>
          <a:solidFill>
            <a:srgbClr val="FFFFFF"/>
          </a:solidFill>
          <a:ln w="9525">
            <a:solidFill>
              <a:srgbClr val="B8C8D0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6">
            <a:scrgbClr r="0" g="0" b="0"/>
          </a:effectRef>
          <a:fontRef idx="major"/>
        </p:style>
      </p:sp>
      <p:sp>
        <p:nvSpPr>
          <p:cNvPr id="15" name="slide3-step-no-3">
            <a:extLst>
              <a:ext uri="{FF2B5EF4-FFF2-40B4-BE49-F238E27FC236}">
                <a16:creationId xmlns:a16="http://schemas.microsoft.com/office/drawing/2014/main" id="{73EC6E20-2221-47E9-9066-E2819A0044AC}"/>
              </a:ext>
            </a:extLst>
          </p:cNvPr>
          <p:cNvSpPr>
            <a:spLocks noGrp="1"/>
          </p:cNvSpPr>
          <p:nvPr/>
        </p:nvSpPr>
        <p:spPr>
          <a:xfrm>
            <a:off x="5181600" y="2400300"/>
            <a:ext cx="3238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650" b="1">
                <a:solidFill>
                  <a:srgbClr val="00D5C0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00D5C0"/>
                </a:solidFill>
                <a:latin typeface="Aptos Display"/>
                <a:ea typeface="Aptos Display"/>
                <a:cs typeface="Aptos Display"/>
              </a:rPr>
              <a:t>03</a:t>
            </a:r>
          </a:p>
        </p:txBody>
      </p:sp>
      <p:sp>
        <p:nvSpPr>
          <p:cNvPr id="16" name="slide3-step-copy-3">
            <a:extLst>
              <a:ext uri="{FF2B5EF4-FFF2-40B4-BE49-F238E27FC236}">
                <a16:creationId xmlns:a16="http://schemas.microsoft.com/office/drawing/2014/main" id="{A1C7A976-0422-40F7-82B6-5223D2024365}"/>
              </a:ext>
            </a:extLst>
          </p:cNvPr>
          <p:cNvSpPr>
            <a:spLocks noGrp="1"/>
          </p:cNvSpPr>
          <p:nvPr/>
        </p:nvSpPr>
        <p:spPr>
          <a:xfrm>
            <a:off x="5181600" y="2667000"/>
            <a:ext cx="158115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5833"/>
          </a:bodyPr>
          <a:lstStyle/>
          <a:p>
            <a:pPr algn="l">
              <a:defRPr sz="1500" b="1">
                <a:solidFill>
                  <a:srgbClr val="091018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91018"/>
                </a:solidFill>
                <a:latin typeface="Aptos"/>
                <a:ea typeface="Aptos"/>
                <a:cs typeface="Aptos"/>
              </a:rPr>
              <a:t>Install through authorized center</a:t>
            </a:r>
          </a:p>
        </p:txBody>
      </p:sp>
      <p:sp>
        <p:nvSpPr>
          <p:cNvPr id="17" name="slide3-step-4">
            <a:extLst>
              <a:ext uri="{FF2B5EF4-FFF2-40B4-BE49-F238E27FC236}">
                <a16:creationId xmlns:a16="http://schemas.microsoft.com/office/drawing/2014/main" id="{00A6C403-51FA-4AF7-A7D7-25F5A2D9A609}"/>
              </a:ext>
            </a:extLst>
          </p:cNvPr>
          <p:cNvSpPr>
            <a:spLocks noGrp="1"/>
          </p:cNvSpPr>
          <p:nvPr/>
        </p:nvSpPr>
        <p:spPr>
          <a:xfrm>
            <a:off x="7162800" y="2247900"/>
            <a:ext cx="1962150" cy="1028700"/>
          </a:xfrm>
          <a:prstGeom prst="roundRect">
            <a:avLst>
              <a:gd name="adj" fmla="val 22222"/>
            </a:avLst>
          </a:prstGeom>
          <a:solidFill>
            <a:srgbClr val="E7F3F1"/>
          </a:solidFill>
          <a:ln w="9525">
            <a:solidFill>
              <a:srgbClr val="B8C8D0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6">
            <a:scrgbClr r="0" g="0" b="0"/>
          </a:effectRef>
          <a:fontRef idx="major"/>
        </p:style>
      </p:sp>
      <p:sp>
        <p:nvSpPr>
          <p:cNvPr id="18" name="slide3-step-no-4">
            <a:extLst>
              <a:ext uri="{FF2B5EF4-FFF2-40B4-BE49-F238E27FC236}">
                <a16:creationId xmlns:a16="http://schemas.microsoft.com/office/drawing/2014/main" id="{E8D6DF12-272B-4BC8-A484-B7D46655FF19}"/>
              </a:ext>
            </a:extLst>
          </p:cNvPr>
          <p:cNvSpPr>
            <a:spLocks noGrp="1"/>
          </p:cNvSpPr>
          <p:nvPr/>
        </p:nvSpPr>
        <p:spPr>
          <a:xfrm>
            <a:off x="7334250" y="2400300"/>
            <a:ext cx="3238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650" b="1">
                <a:solidFill>
                  <a:srgbClr val="F4A524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F4A524"/>
                </a:solidFill>
                <a:latin typeface="Aptos Display"/>
                <a:ea typeface="Aptos Display"/>
                <a:cs typeface="Aptos Display"/>
              </a:rPr>
              <a:t>04</a:t>
            </a:r>
          </a:p>
        </p:txBody>
      </p:sp>
      <p:sp>
        <p:nvSpPr>
          <p:cNvPr id="19" name="slide3-step-copy-4">
            <a:extLst>
              <a:ext uri="{FF2B5EF4-FFF2-40B4-BE49-F238E27FC236}">
                <a16:creationId xmlns:a16="http://schemas.microsoft.com/office/drawing/2014/main" id="{EDB7ED30-1B93-4480-BC67-CE28BDB10599}"/>
              </a:ext>
            </a:extLst>
          </p:cNvPr>
          <p:cNvSpPr>
            <a:spLocks noGrp="1"/>
          </p:cNvSpPr>
          <p:nvPr/>
        </p:nvSpPr>
        <p:spPr>
          <a:xfrm>
            <a:off x="7334250" y="2667000"/>
            <a:ext cx="158115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5833"/>
          </a:bodyPr>
          <a:lstStyle/>
          <a:p>
            <a:pPr algn="l">
              <a:defRPr sz="1500" b="1">
                <a:solidFill>
                  <a:srgbClr val="091018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91018"/>
                </a:solidFill>
                <a:latin typeface="Aptos"/>
                <a:ea typeface="Aptos"/>
                <a:cs typeface="Aptos"/>
              </a:rPr>
              <a:t>Test and endorse registration</a:t>
            </a:r>
          </a:p>
        </p:txBody>
      </p:sp>
      <p:sp>
        <p:nvSpPr>
          <p:cNvPr id="20" name="slide3-step-5">
            <a:extLst>
              <a:ext uri="{FF2B5EF4-FFF2-40B4-BE49-F238E27FC236}">
                <a16:creationId xmlns:a16="http://schemas.microsoft.com/office/drawing/2014/main" id="{EE83F6DB-A7A1-42A3-AF70-E0ABE8B8748B}"/>
              </a:ext>
            </a:extLst>
          </p:cNvPr>
          <p:cNvSpPr>
            <a:spLocks noGrp="1"/>
          </p:cNvSpPr>
          <p:nvPr/>
        </p:nvSpPr>
        <p:spPr>
          <a:xfrm>
            <a:off x="9315450" y="2247900"/>
            <a:ext cx="1962150" cy="1028700"/>
          </a:xfrm>
          <a:prstGeom prst="roundRect">
            <a:avLst>
              <a:gd name="adj" fmla="val 22222"/>
            </a:avLst>
          </a:prstGeom>
          <a:solidFill>
            <a:srgbClr val="FFFFFF"/>
          </a:solidFill>
          <a:ln w="9525">
            <a:solidFill>
              <a:srgbClr val="B8C8D0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6">
            <a:scrgbClr r="0" g="0" b="0"/>
          </a:effectRef>
          <a:fontRef idx="major"/>
        </p:style>
      </p:sp>
      <p:sp>
        <p:nvSpPr>
          <p:cNvPr id="21" name="slide3-step-no-5">
            <a:extLst>
              <a:ext uri="{FF2B5EF4-FFF2-40B4-BE49-F238E27FC236}">
                <a16:creationId xmlns:a16="http://schemas.microsoft.com/office/drawing/2014/main" id="{DEEBE766-BF02-4EBA-9BE2-8DE2FDB928AB}"/>
              </a:ext>
            </a:extLst>
          </p:cNvPr>
          <p:cNvSpPr>
            <a:spLocks noGrp="1"/>
          </p:cNvSpPr>
          <p:nvPr/>
        </p:nvSpPr>
        <p:spPr>
          <a:xfrm>
            <a:off x="9486900" y="2400300"/>
            <a:ext cx="3238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650" b="1">
                <a:solidFill>
                  <a:srgbClr val="00D5C0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00D5C0"/>
                </a:solidFill>
                <a:latin typeface="Aptos Display"/>
                <a:ea typeface="Aptos Display"/>
                <a:cs typeface="Aptos Display"/>
              </a:rPr>
              <a:t>05</a:t>
            </a:r>
          </a:p>
        </p:txBody>
      </p:sp>
      <p:sp>
        <p:nvSpPr>
          <p:cNvPr id="22" name="slide3-step-copy-5">
            <a:extLst>
              <a:ext uri="{FF2B5EF4-FFF2-40B4-BE49-F238E27FC236}">
                <a16:creationId xmlns:a16="http://schemas.microsoft.com/office/drawing/2014/main" id="{DC61B081-5F7B-4C79-A7F2-FC00395A82A0}"/>
              </a:ext>
            </a:extLst>
          </p:cNvPr>
          <p:cNvSpPr>
            <a:spLocks noGrp="1"/>
          </p:cNvSpPr>
          <p:nvPr/>
        </p:nvSpPr>
        <p:spPr>
          <a:xfrm>
            <a:off x="9486900" y="2667000"/>
            <a:ext cx="158115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5833"/>
          </a:bodyPr>
          <a:lstStyle/>
          <a:p>
            <a:pPr algn="l">
              <a:defRPr sz="1500" b="1">
                <a:solidFill>
                  <a:srgbClr val="091018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91018"/>
                </a:solidFill>
                <a:latin typeface="Aptos"/>
                <a:ea typeface="Aptos"/>
                <a:cs typeface="Aptos"/>
              </a:rPr>
              <a:t>Deliver as EV asset</a:t>
            </a:r>
          </a:p>
        </p:txBody>
      </p:sp>
      <p:sp>
        <p:nvSpPr>
          <p:cNvPr id="23" name="slide3-bullets">
            <a:extLst>
              <a:ext uri="{FF2B5EF4-FFF2-40B4-BE49-F238E27FC236}">
                <a16:creationId xmlns:a16="http://schemas.microsoft.com/office/drawing/2014/main" id="{378BD038-FBF3-4CDF-B593-B94758DD89FC}"/>
              </a:ext>
            </a:extLst>
          </p:cNvPr>
          <p:cNvSpPr>
            <a:spLocks noGrp="1"/>
          </p:cNvSpPr>
          <p:nvPr/>
        </p:nvSpPr>
        <p:spPr>
          <a:xfrm>
            <a:off x="685800" y="3962400"/>
            <a:ext cx="5810250" cy="1524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marL="28" indent="-12" algn="l">
              <a:spcAft>
                <a:spcPts val="10"/>
              </a:spcAft>
              <a:buChar char="•"/>
              <a:defRPr sz="1350" b="0">
                <a:solidFill>
                  <a:srgbClr val="28404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8404B"/>
                </a:solidFill>
                <a:latin typeface="Aptos"/>
                <a:ea typeface="Aptos"/>
                <a:cs typeface="Aptos"/>
              </a:rPr>
              <a:t>Use only kits that follow the notified retrofit and type-approval pathway.</a:t>
            </a:r>
          </a:p>
          <a:p>
            <a:pPr marL="28" indent="-12" algn="l">
              <a:spcAft>
                <a:spcPts val="10"/>
              </a:spcAft>
              <a:buChar char="•"/>
              <a:defRPr sz="1350" b="0">
                <a:solidFill>
                  <a:srgbClr val="28404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8404B"/>
                </a:solidFill>
                <a:latin typeface="Aptos"/>
                <a:ea typeface="Aptos"/>
                <a:cs typeface="Aptos"/>
              </a:rPr>
              <a:t>Eligible conversion categories are framed under AIS-123 pathways for retrofit and pure-electric conversion.</a:t>
            </a:r>
          </a:p>
          <a:p>
            <a:pPr marL="28" indent="-12" algn="l">
              <a:spcAft>
                <a:spcPts val="10"/>
              </a:spcAft>
              <a:buChar char="•"/>
              <a:defRPr sz="1350" b="0">
                <a:solidFill>
                  <a:srgbClr val="28404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8404B"/>
                </a:solidFill>
                <a:latin typeface="Aptos"/>
                <a:ea typeface="Aptos"/>
                <a:cs typeface="Aptos"/>
              </a:rPr>
              <a:t>Registration endorsement and local authority processes matter as much as workshop quality.</a:t>
            </a:r>
          </a:p>
        </p:txBody>
      </p:sp>
      <p:sp>
        <p:nvSpPr>
          <p:cNvPr id="24" name="slide3-right-panel">
            <a:extLst>
              <a:ext uri="{FF2B5EF4-FFF2-40B4-BE49-F238E27FC236}">
                <a16:creationId xmlns:a16="http://schemas.microsoft.com/office/drawing/2014/main" id="{9C56B860-C0CE-44A5-A758-6B0A83DE2669}"/>
              </a:ext>
            </a:extLst>
          </p:cNvPr>
          <p:cNvSpPr>
            <a:spLocks noGrp="1"/>
          </p:cNvSpPr>
          <p:nvPr/>
        </p:nvSpPr>
        <p:spPr>
          <a:xfrm>
            <a:off x="7048500" y="3886200"/>
            <a:ext cx="4457700" cy="2095500"/>
          </a:xfrm>
          <a:prstGeom prst="roundRect">
            <a:avLst>
              <a:gd name="adj" fmla="val 10909"/>
            </a:avLst>
          </a:prstGeom>
          <a:solidFill>
            <a:srgbClr val="F7FBFC"/>
          </a:solidFill>
          <a:ln w="9525">
            <a:solidFill>
              <a:srgbClr val="BFD0D7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6">
            <a:scrgbClr r="0" g="0" b="0"/>
          </a:effectRef>
          <a:fontRef idx="major"/>
        </p:style>
      </p:sp>
      <p:sp>
        <p:nvSpPr>
          <p:cNvPr id="25" name="slide3-right-title">
            <a:extLst>
              <a:ext uri="{FF2B5EF4-FFF2-40B4-BE49-F238E27FC236}">
                <a16:creationId xmlns:a16="http://schemas.microsoft.com/office/drawing/2014/main" id="{F029ABEC-E03A-4B51-9FFD-037FC6888A37}"/>
              </a:ext>
            </a:extLst>
          </p:cNvPr>
          <p:cNvSpPr>
            <a:spLocks noGrp="1"/>
          </p:cNvSpPr>
          <p:nvPr/>
        </p:nvSpPr>
        <p:spPr>
          <a:xfrm>
            <a:off x="7372350" y="4171950"/>
            <a:ext cx="2095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650" b="1">
                <a:solidFill>
                  <a:srgbClr val="2D5A64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2D5A64"/>
                </a:solidFill>
                <a:latin typeface="Aptos"/>
                <a:ea typeface="Aptos"/>
                <a:cs typeface="Aptos"/>
              </a:rPr>
              <a:t>Three non-negotiables</a:t>
            </a:r>
          </a:p>
        </p:txBody>
      </p:sp>
      <p:sp>
        <p:nvSpPr>
          <p:cNvPr id="26" name="slide3-right-bullets">
            <a:extLst>
              <a:ext uri="{FF2B5EF4-FFF2-40B4-BE49-F238E27FC236}">
                <a16:creationId xmlns:a16="http://schemas.microsoft.com/office/drawing/2014/main" id="{10DB3E54-0230-45D3-96BA-8264F3579D56}"/>
              </a:ext>
            </a:extLst>
          </p:cNvPr>
          <p:cNvSpPr>
            <a:spLocks noGrp="1"/>
          </p:cNvSpPr>
          <p:nvPr/>
        </p:nvSpPr>
        <p:spPr>
          <a:xfrm>
            <a:off x="7353300" y="4610100"/>
            <a:ext cx="3562350" cy="990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4008"/>
          </a:bodyPr>
          <a:lstStyle/>
          <a:p>
            <a:pPr marL="28" indent="-12" algn="l">
              <a:spcAft>
                <a:spcPts val="10"/>
              </a:spcAft>
              <a:buChar char="•"/>
              <a:defRPr sz="1350" b="0">
                <a:solidFill>
                  <a:srgbClr val="111C29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11C29"/>
                </a:solidFill>
                <a:latin typeface="Aptos"/>
                <a:ea typeface="Aptos"/>
                <a:cs typeface="Aptos"/>
              </a:rPr>
              <a:t>Eligible donor vehicle condition and category fit.</a:t>
            </a:r>
          </a:p>
          <a:p>
            <a:pPr marL="28" indent="-12" algn="l">
              <a:spcAft>
                <a:spcPts val="10"/>
              </a:spcAft>
              <a:buChar char="•"/>
              <a:defRPr sz="1350" b="0">
                <a:solidFill>
                  <a:srgbClr val="111C29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11C29"/>
                </a:solidFill>
                <a:latin typeface="Aptos"/>
                <a:ea typeface="Aptos"/>
                <a:cs typeface="Aptos"/>
              </a:rPr>
              <a:t>Type-approved conversion kit and authorized installer.</a:t>
            </a:r>
          </a:p>
          <a:p>
            <a:pPr marL="28" indent="-12" algn="l">
              <a:spcAft>
                <a:spcPts val="10"/>
              </a:spcAft>
              <a:buChar char="•"/>
              <a:defRPr sz="1350" b="0">
                <a:solidFill>
                  <a:srgbClr val="111C29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11C29"/>
                </a:solidFill>
                <a:latin typeface="Aptos"/>
                <a:ea typeface="Aptos"/>
                <a:cs typeface="Aptos"/>
              </a:rPr>
              <a:t>Registration endorsement and local authority compliance.</a:t>
            </a:r>
          </a:p>
        </p:txBody>
      </p:sp>
      <p:sp>
        <p:nvSpPr>
          <p:cNvPr id="27" name="slide3-tag">
            <a:extLst>
              <a:ext uri="{FF2B5EF4-FFF2-40B4-BE49-F238E27FC236}">
                <a16:creationId xmlns:a16="http://schemas.microsoft.com/office/drawing/2014/main" id="{88FA534A-0DBF-4D4D-9028-C655204B1A14}"/>
              </a:ext>
            </a:extLst>
          </p:cNvPr>
          <p:cNvSpPr>
            <a:spLocks noGrp="1"/>
          </p:cNvSpPr>
          <p:nvPr/>
        </p:nvSpPr>
        <p:spPr>
          <a:xfrm>
            <a:off x="685800" y="5657850"/>
            <a:ext cx="51816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200" b="1">
                <a:solidFill>
                  <a:srgbClr val="3A5663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3A5663"/>
                </a:solidFill>
                <a:latin typeface="Aptos"/>
                <a:ea typeface="Aptos"/>
                <a:cs typeface="Aptos"/>
              </a:rPr>
              <a:t>Retrofit is a regulated industrial process, not a cosmetic garage modification.</a:t>
            </a:r>
          </a:p>
        </p:txBody>
      </p:sp>
      <p:sp>
        <p:nvSpPr>
          <p:cNvPr id="28" name="footer-name-3">
            <a:extLst>
              <a:ext uri="{FF2B5EF4-FFF2-40B4-BE49-F238E27FC236}">
                <a16:creationId xmlns:a16="http://schemas.microsoft.com/office/drawing/2014/main" id="{3D9E0C11-DE43-4F9E-BA17-FC59BE4E6BA5}"/>
              </a:ext>
            </a:extLst>
          </p:cNvPr>
          <p:cNvSpPr>
            <a:spLocks noGrp="1"/>
          </p:cNvSpPr>
          <p:nvPr/>
        </p:nvSpPr>
        <p:spPr>
          <a:xfrm>
            <a:off x="685800" y="65151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900" b="1">
                <a:solidFill>
                  <a:srgbClr val="5F6E7B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5F6E7B"/>
                </a:solidFill>
                <a:latin typeface="Aptos"/>
                <a:ea typeface="Aptos"/>
                <a:cs typeface="Aptos"/>
              </a:rPr>
              <a:t>Dead Car Restoration</a:t>
            </a:r>
          </a:p>
        </p:txBody>
      </p:sp>
      <p:sp>
        <p:nvSpPr>
          <p:cNvPr id="29" name="footer-page-3">
            <a:extLst>
              <a:ext uri="{FF2B5EF4-FFF2-40B4-BE49-F238E27FC236}">
                <a16:creationId xmlns:a16="http://schemas.microsoft.com/office/drawing/2014/main" id="{62E0B883-6026-46E2-A431-5F56538B6083}"/>
              </a:ext>
            </a:extLst>
          </p:cNvPr>
          <p:cNvSpPr>
            <a:spLocks noGrp="1"/>
          </p:cNvSpPr>
          <p:nvPr/>
        </p:nvSpPr>
        <p:spPr>
          <a:xfrm>
            <a:off x="11315700" y="6515100"/>
            <a:ext cx="3048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900" b="1">
                <a:solidFill>
                  <a:srgbClr val="5F6E7B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5F6E7B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10535178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71018"/>
            </a:gs>
            <a:gs pos="58000">
              <a:srgbClr val="0B1420"/>
            </a:gs>
            <a:gs pos="100000">
              <a:srgbClr val="0D1825"/>
            </a:gs>
          </a:gsLst>
          <a:lin ang="8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label-TECHNOLOGY STACK">
            <a:extLst>
              <a:ext uri="{FF2B5EF4-FFF2-40B4-BE49-F238E27FC236}">
                <a16:creationId xmlns:a16="http://schemas.microsoft.com/office/drawing/2014/main" id="{2F1D11EA-8D1F-4C32-AF20-2BA5D3365A45}"/>
              </a:ext>
            </a:extLst>
          </p:cNvPr>
          <p:cNvSpPr>
            <a:spLocks noGrp="1"/>
          </p:cNvSpPr>
          <p:nvPr/>
        </p:nvSpPr>
        <p:spPr>
          <a:xfrm>
            <a:off x="685800" y="609600"/>
            <a:ext cx="1714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050" b="1">
                <a:solidFill>
                  <a:srgbClr val="86F1E2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86F1E2"/>
                </a:solidFill>
                <a:latin typeface="Aptos"/>
                <a:ea typeface="Aptos"/>
                <a:cs typeface="Aptos"/>
              </a:rPr>
              <a:t>TECHNOLOGY STACK</a:t>
            </a:r>
          </a:p>
        </p:txBody>
      </p:sp>
      <p:sp>
        <p:nvSpPr>
          <p:cNvPr id="2" name="slide4-title">
            <a:extLst>
              <a:ext uri="{FF2B5EF4-FFF2-40B4-BE49-F238E27FC236}">
                <a16:creationId xmlns:a16="http://schemas.microsoft.com/office/drawing/2014/main" id="{BBF81E04-AA6D-4EE7-BAC8-A2D66278FAA6}"/>
              </a:ext>
            </a:extLst>
          </p:cNvPr>
          <p:cNvSpPr>
            <a:spLocks noGrp="1"/>
          </p:cNvSpPr>
          <p:nvPr/>
        </p:nvSpPr>
        <p:spPr>
          <a:xfrm>
            <a:off x="685800" y="971550"/>
            <a:ext cx="784860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88901"/>
          </a:bodyPr>
          <a:lstStyle/>
          <a:p>
            <a:pPr algn="l">
              <a:defRPr sz="3000" b="1">
                <a:solidFill>
                  <a:srgbClr val="F8F4EE"/>
                </a:solidFill>
                <a:latin typeface="Aptos Display"/>
                <a:ea typeface="Aptos Display"/>
                <a:cs typeface="Aptos Display"/>
              </a:defRPr>
            </a:pPr>
            <a:r>
              <a:rPr sz="3000" b="1">
                <a:solidFill>
                  <a:srgbClr val="F8F4EE"/>
                </a:solidFill>
                <a:latin typeface="Aptos Display"/>
                <a:ea typeface="Aptos Display"/>
                <a:cs typeface="Aptos Display"/>
              </a:rPr>
              <a:t>The business starts with strong LFP conversions and expands into a premium roadmap</a:t>
            </a:r>
          </a:p>
        </p:txBody>
      </p:sp>
      <p:sp>
        <p:nvSpPr>
          <p:cNvPr id="3" name="slide4-subtitle">
            <a:extLst>
              <a:ext uri="{FF2B5EF4-FFF2-40B4-BE49-F238E27FC236}">
                <a16:creationId xmlns:a16="http://schemas.microsoft.com/office/drawing/2014/main" id="{C3B79D28-BF4E-4C85-AFFA-20B16E7204F1}"/>
              </a:ext>
            </a:extLst>
          </p:cNvPr>
          <p:cNvSpPr>
            <a:spLocks noGrp="1"/>
          </p:cNvSpPr>
          <p:nvPr/>
        </p:nvSpPr>
        <p:spPr>
          <a:xfrm>
            <a:off x="685800" y="1828800"/>
            <a:ext cx="48006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9206"/>
          </a:bodyPr>
          <a:lstStyle/>
          <a:p>
            <a:pPr algn="l">
              <a:defRPr sz="1575" b="0">
                <a:solidFill>
                  <a:srgbClr val="D7D3CD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D7D3CD"/>
                </a:solidFill>
                <a:latin typeface="Aptos"/>
                <a:ea typeface="Aptos"/>
                <a:cs typeface="Aptos"/>
              </a:rPr>
              <a:t>Show the current hardware credibility first, then frame next-generation layers as controlled upgrades.</a:t>
            </a:r>
          </a:p>
        </p:txBody>
      </p:sp>
      <p:sp>
        <p:nvSpPr>
          <p:cNvPr id="4" name="slide4-image-frame">
            <a:extLst>
              <a:ext uri="{FF2B5EF4-FFF2-40B4-BE49-F238E27FC236}">
                <a16:creationId xmlns:a16="http://schemas.microsoft.com/office/drawing/2014/main" id="{DCDC7F60-E707-4F3A-A090-A1930E52FCF1}"/>
              </a:ext>
            </a:extLst>
          </p:cNvPr>
          <p:cNvSpPr>
            <a:spLocks noGrp="1"/>
          </p:cNvSpPr>
          <p:nvPr/>
        </p:nvSpPr>
        <p:spPr>
          <a:xfrm>
            <a:off x="685800" y="2438400"/>
            <a:ext cx="5334000" cy="3048000"/>
          </a:xfrm>
          <a:prstGeom prst="roundRect">
            <a:avLst>
              <a:gd name="adj" fmla="val 7500"/>
            </a:avLst>
          </a:prstGeom>
          <a:solidFill>
            <a:srgbClr val="0D1721"/>
          </a:solidFill>
          <a:ln w="9525">
            <a:solidFill>
              <a:srgbClr val="28404E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8">
            <a:scrgbClr r="0" g="0" b="0"/>
          </a:effectRef>
          <a:fontRef idx="major"/>
        </p:style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3"/>
          <a:srcRect t="9091" b="9091"/>
          <a:stretch>
            <a:fillRect/>
          </a:stretch>
        </p:blipFill>
        <p:spPr>
          <a:xfrm>
            <a:off x="838200" y="2590800"/>
            <a:ext cx="5029200" cy="2743200"/>
          </a:xfrm>
          <a:prstGeom prst="roundRect">
            <a:avLst>
              <a:gd name="adj" fmla="val 5556"/>
            </a:avLst>
          </a:prstGeom>
        </p:spPr>
      </p:pic>
      <p:sp>
        <p:nvSpPr>
          <p:cNvPr id="6" name="slide4-lfp-chip">
            <a:extLst>
              <a:ext uri="{FF2B5EF4-FFF2-40B4-BE49-F238E27FC236}">
                <a16:creationId xmlns:a16="http://schemas.microsoft.com/office/drawing/2014/main" id="{6710578D-2A3B-4FD3-8A84-B1D94119F65F}"/>
              </a:ext>
            </a:extLst>
          </p:cNvPr>
          <p:cNvSpPr>
            <a:spLocks noGrp="1"/>
          </p:cNvSpPr>
          <p:nvPr/>
        </p:nvSpPr>
        <p:spPr>
          <a:xfrm>
            <a:off x="933450" y="4991100"/>
            <a:ext cx="1390650" cy="285750"/>
          </a:xfrm>
          <a:prstGeom prst="roundRect">
            <a:avLst>
              <a:gd name="adj" fmla="val 40000"/>
            </a:avLst>
          </a:prstGeom>
          <a:solidFill>
            <a:srgbClr val="0C2830">
              <a:alpha val="88000"/>
            </a:srgbClr>
          </a:solidFill>
          <a:ln w="9525">
            <a:solidFill>
              <a:srgbClr val="34616A"/>
            </a:solidFill>
            <a:prstDash val="solid"/>
          </a:ln>
        </p:spPr>
      </p:sp>
      <p:sp>
        <p:nvSpPr>
          <p:cNvPr id="7" name="slide4-lfp-tag">
            <a:extLst>
              <a:ext uri="{FF2B5EF4-FFF2-40B4-BE49-F238E27FC236}">
                <a16:creationId xmlns:a16="http://schemas.microsoft.com/office/drawing/2014/main" id="{ADFA56F0-8294-4F7F-BACD-31986318E8FE}"/>
              </a:ext>
            </a:extLst>
          </p:cNvPr>
          <p:cNvSpPr>
            <a:spLocks noGrp="1"/>
          </p:cNvSpPr>
          <p:nvPr/>
        </p:nvSpPr>
        <p:spPr>
          <a:xfrm>
            <a:off x="1085850" y="5057775"/>
            <a:ext cx="1066800" cy="152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050" b="1">
                <a:solidFill>
                  <a:srgbClr val="86F1E2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86F1E2"/>
                </a:solidFill>
                <a:latin typeface="Aptos"/>
                <a:ea typeface="Aptos"/>
                <a:cs typeface="Aptos"/>
              </a:rPr>
              <a:t>LFP BASELINE</a:t>
            </a:r>
          </a:p>
        </p:txBody>
      </p:sp>
      <p:sp>
        <p:nvSpPr>
          <p:cNvPr id="8" name="slide4-core-panel">
            <a:extLst>
              <a:ext uri="{FF2B5EF4-FFF2-40B4-BE49-F238E27FC236}">
                <a16:creationId xmlns:a16="http://schemas.microsoft.com/office/drawing/2014/main" id="{CFDDBA54-07B3-4B9D-B6E7-98DB716D6436}"/>
              </a:ext>
            </a:extLst>
          </p:cNvPr>
          <p:cNvSpPr>
            <a:spLocks noGrp="1"/>
          </p:cNvSpPr>
          <p:nvPr/>
        </p:nvSpPr>
        <p:spPr>
          <a:xfrm>
            <a:off x="6343650" y="2438400"/>
            <a:ext cx="5162550" cy="1485900"/>
          </a:xfrm>
          <a:prstGeom prst="roundRect">
            <a:avLst>
              <a:gd name="adj" fmla="val 15385"/>
            </a:avLst>
          </a:prstGeom>
          <a:solidFill>
            <a:srgbClr val="111C27">
              <a:alpha val="94000"/>
            </a:srgbClr>
          </a:solidFill>
          <a:ln w="9525">
            <a:solidFill>
              <a:srgbClr val="314555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7">
            <a:scrgbClr r="0" g="0" b="0"/>
          </a:effectRef>
          <a:fontRef idx="major"/>
        </p:style>
      </p:sp>
      <p:sp>
        <p:nvSpPr>
          <p:cNvPr id="9" name="slide4-core-title">
            <a:extLst>
              <a:ext uri="{FF2B5EF4-FFF2-40B4-BE49-F238E27FC236}">
                <a16:creationId xmlns:a16="http://schemas.microsoft.com/office/drawing/2014/main" id="{C1CB22D2-CBDD-4B67-878E-44AA372C4EC5}"/>
              </a:ext>
            </a:extLst>
          </p:cNvPr>
          <p:cNvSpPr>
            <a:spLocks noGrp="1"/>
          </p:cNvSpPr>
          <p:nvPr/>
        </p:nvSpPr>
        <p:spPr>
          <a:xfrm>
            <a:off x="6667500" y="2705100"/>
            <a:ext cx="2476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650" b="1">
                <a:solidFill>
                  <a:srgbClr val="86F1E2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86F1E2"/>
                </a:solidFill>
                <a:latin typeface="Aptos"/>
                <a:ea typeface="Aptos"/>
                <a:cs typeface="Aptos"/>
              </a:rPr>
              <a:t>Current conversion core</a:t>
            </a:r>
          </a:p>
        </p:txBody>
      </p:sp>
      <p:sp>
        <p:nvSpPr>
          <p:cNvPr id="10" name="slide4-core-bullets">
            <a:extLst>
              <a:ext uri="{FF2B5EF4-FFF2-40B4-BE49-F238E27FC236}">
                <a16:creationId xmlns:a16="http://schemas.microsoft.com/office/drawing/2014/main" id="{66CA233A-101B-45CD-BDBE-460308984CC2}"/>
              </a:ext>
            </a:extLst>
          </p:cNvPr>
          <p:cNvSpPr>
            <a:spLocks noGrp="1"/>
          </p:cNvSpPr>
          <p:nvPr/>
        </p:nvSpPr>
        <p:spPr>
          <a:xfrm>
            <a:off x="6667500" y="3067050"/>
            <a:ext cx="4362450" cy="647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75836"/>
          </a:bodyPr>
          <a:lstStyle/>
          <a:p>
            <a:pPr marL="28" indent="-12" algn="l">
              <a:spcAft>
                <a:spcPts val="10"/>
              </a:spcAft>
              <a:buChar char="•"/>
              <a:defRPr sz="1350" b="0">
                <a:solidFill>
                  <a:srgbClr val="D7D3CD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D7D3CD"/>
                </a:solidFill>
                <a:latin typeface="Aptos"/>
                <a:ea typeface="Aptos"/>
                <a:cs typeface="Aptos"/>
              </a:rPr>
              <a:t>LFP chemistry for repeatable durability, thermal stability, and field service.</a:t>
            </a:r>
          </a:p>
          <a:p>
            <a:pPr marL="28" indent="-12" algn="l">
              <a:spcAft>
                <a:spcPts val="10"/>
              </a:spcAft>
              <a:buChar char="•"/>
              <a:defRPr sz="1350" b="0">
                <a:solidFill>
                  <a:srgbClr val="D7D3CD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D7D3CD"/>
                </a:solidFill>
                <a:latin typeface="Aptos"/>
                <a:ea typeface="Aptos"/>
                <a:cs typeface="Aptos"/>
              </a:rPr>
              <a:t>Modular retrofit packaging with telematics-ready control architecture.</a:t>
            </a:r>
          </a:p>
          <a:p>
            <a:pPr marL="28" indent="-12" algn="l">
              <a:spcAft>
                <a:spcPts val="10"/>
              </a:spcAft>
              <a:buChar char="•"/>
              <a:defRPr sz="1350" b="0">
                <a:solidFill>
                  <a:srgbClr val="D7D3CD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D7D3CD"/>
                </a:solidFill>
                <a:latin typeface="Aptos"/>
                <a:ea typeface="Aptos"/>
                <a:cs typeface="Aptos"/>
              </a:rPr>
              <a:t>Mechanical integration that makes restored vehicles feel engineered, not improvised.</a:t>
            </a:r>
          </a:p>
        </p:txBody>
      </p:sp>
      <p:sp>
        <p:nvSpPr>
          <p:cNvPr id="11" name="slide4-roadmap-panel">
            <a:extLst>
              <a:ext uri="{FF2B5EF4-FFF2-40B4-BE49-F238E27FC236}">
                <a16:creationId xmlns:a16="http://schemas.microsoft.com/office/drawing/2014/main" id="{CF9935A8-3803-4992-8B8B-E34E15EE6C25}"/>
              </a:ext>
            </a:extLst>
          </p:cNvPr>
          <p:cNvSpPr>
            <a:spLocks noGrp="1"/>
          </p:cNvSpPr>
          <p:nvPr/>
        </p:nvSpPr>
        <p:spPr>
          <a:xfrm>
            <a:off x="6343650" y="4095750"/>
            <a:ext cx="5162550" cy="1390650"/>
          </a:xfrm>
          <a:prstGeom prst="roundRect">
            <a:avLst>
              <a:gd name="adj" fmla="val 16438"/>
            </a:avLst>
          </a:prstGeom>
          <a:solidFill>
            <a:srgbClr val="151B23">
              <a:alpha val="94000"/>
            </a:srgbClr>
          </a:solidFill>
          <a:ln w="9525">
            <a:solidFill>
              <a:srgbClr val="463B27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7">
            <a:scrgbClr r="0" g="0" b="0"/>
          </a:effectRef>
          <a:fontRef idx="major"/>
        </p:style>
      </p:sp>
      <p:sp>
        <p:nvSpPr>
          <p:cNvPr id="12" name="slide4-roadmap-title">
            <a:extLst>
              <a:ext uri="{FF2B5EF4-FFF2-40B4-BE49-F238E27FC236}">
                <a16:creationId xmlns:a16="http://schemas.microsoft.com/office/drawing/2014/main" id="{32A78FF2-F291-48BC-AC7D-2F76A023F594}"/>
              </a:ext>
            </a:extLst>
          </p:cNvPr>
          <p:cNvSpPr>
            <a:spLocks noGrp="1"/>
          </p:cNvSpPr>
          <p:nvPr/>
        </p:nvSpPr>
        <p:spPr>
          <a:xfrm>
            <a:off x="6667500" y="4362450"/>
            <a:ext cx="2857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650" b="1">
                <a:solidFill>
                  <a:srgbClr val="FFD78D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FFD78D"/>
                </a:solidFill>
                <a:latin typeface="Aptos"/>
                <a:ea typeface="Aptos"/>
                <a:cs typeface="Aptos"/>
              </a:rPr>
              <a:t>Premium roadmap layers</a:t>
            </a:r>
          </a:p>
        </p:txBody>
      </p:sp>
      <p:sp>
        <p:nvSpPr>
          <p:cNvPr id="13" name="slide4-roadmap-bullets">
            <a:extLst>
              <a:ext uri="{FF2B5EF4-FFF2-40B4-BE49-F238E27FC236}">
                <a16:creationId xmlns:a16="http://schemas.microsoft.com/office/drawing/2014/main" id="{2472E0B3-B6E6-4BDC-9DE9-816AAD6C83FC}"/>
              </a:ext>
            </a:extLst>
          </p:cNvPr>
          <p:cNvSpPr>
            <a:spLocks noGrp="1"/>
          </p:cNvSpPr>
          <p:nvPr/>
        </p:nvSpPr>
        <p:spPr>
          <a:xfrm>
            <a:off x="6667500" y="4724400"/>
            <a:ext cx="436245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71642"/>
          </a:bodyPr>
          <a:lstStyle/>
          <a:p>
            <a:pPr marL="28" indent="-12" algn="l">
              <a:spcAft>
                <a:spcPts val="10"/>
              </a:spcAft>
              <a:buChar char="•"/>
              <a:defRPr sz="1350" b="0">
                <a:solidFill>
                  <a:srgbClr val="D7D3CD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D7D3CD"/>
                </a:solidFill>
                <a:latin typeface="Aptos"/>
                <a:ea typeface="Aptos"/>
                <a:cs typeface="Aptos"/>
              </a:rPr>
              <a:t>Solid-state pathways for halo builds and faster premium charging.</a:t>
            </a:r>
          </a:p>
          <a:p>
            <a:pPr marL="28" indent="-12" algn="l">
              <a:spcAft>
                <a:spcPts val="10"/>
              </a:spcAft>
              <a:buChar char="•"/>
              <a:defRPr sz="1350" b="0">
                <a:solidFill>
                  <a:srgbClr val="D7D3CD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D7D3CD"/>
                </a:solidFill>
                <a:latin typeface="Aptos"/>
                <a:ea typeface="Aptos"/>
                <a:cs typeface="Aptos"/>
              </a:rPr>
              <a:t>OTA diagnostics, ADAS-ready packages, and frugal electronics upgrades.</a:t>
            </a:r>
          </a:p>
          <a:p>
            <a:pPr marL="28" indent="-12" algn="l">
              <a:spcAft>
                <a:spcPts val="10"/>
              </a:spcAft>
              <a:buChar char="•"/>
              <a:defRPr sz="1350" b="0">
                <a:solidFill>
                  <a:srgbClr val="D7D3CD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D7D3CD"/>
                </a:solidFill>
                <a:latin typeface="Aptos"/>
                <a:ea typeface="Aptos"/>
                <a:cs typeface="Aptos"/>
              </a:rPr>
              <a:t>800V or 900V architecture ambition for showcase and export-grade platforms.</a:t>
            </a:r>
          </a:p>
        </p:txBody>
      </p:sp>
      <p:sp>
        <p:nvSpPr>
          <p:cNvPr id="14" name="slide4-bottom-band">
            <a:extLst>
              <a:ext uri="{FF2B5EF4-FFF2-40B4-BE49-F238E27FC236}">
                <a16:creationId xmlns:a16="http://schemas.microsoft.com/office/drawing/2014/main" id="{32BB60A3-C7B7-4B6A-9399-0BF71C7F138D}"/>
              </a:ext>
            </a:extLst>
          </p:cNvPr>
          <p:cNvSpPr>
            <a:spLocks noGrp="1"/>
          </p:cNvSpPr>
          <p:nvPr/>
        </p:nvSpPr>
        <p:spPr>
          <a:xfrm>
            <a:off x="685800" y="5829300"/>
            <a:ext cx="10820400" cy="285750"/>
          </a:xfrm>
          <a:prstGeom prst="roundRect">
            <a:avLst>
              <a:gd name="adj" fmla="val 40000"/>
            </a:avLst>
          </a:prstGeom>
          <a:solidFill>
            <a:srgbClr val="102432"/>
          </a:solidFill>
          <a:ln w="9525">
            <a:solidFill>
              <a:srgbClr val="2F485A"/>
            </a:solidFill>
            <a:prstDash val="solid"/>
          </a:ln>
        </p:spPr>
      </p:sp>
      <p:sp>
        <p:nvSpPr>
          <p:cNvPr id="15" name="slide4-bottom-copy">
            <a:extLst>
              <a:ext uri="{FF2B5EF4-FFF2-40B4-BE49-F238E27FC236}">
                <a16:creationId xmlns:a16="http://schemas.microsoft.com/office/drawing/2014/main" id="{7851B4C7-F298-445E-AE34-9AA800225DB7}"/>
              </a:ext>
            </a:extLst>
          </p:cNvPr>
          <p:cNvSpPr>
            <a:spLocks noGrp="1"/>
          </p:cNvSpPr>
          <p:nvPr/>
        </p:nvSpPr>
        <p:spPr>
          <a:xfrm>
            <a:off x="857250" y="5895975"/>
            <a:ext cx="10458450" cy="152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125" b="0">
                <a:solidFill>
                  <a:srgbClr val="D7D3CD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D7D3CD"/>
                </a:solidFill>
                <a:latin typeface="Aptos"/>
                <a:ea typeface="Aptos"/>
                <a:cs typeface="Aptos"/>
              </a:rPr>
              <a:t>Roadmap layers are framed as future upgrade paths, not as universal day-one claims across every build.</a:t>
            </a:r>
          </a:p>
        </p:txBody>
      </p:sp>
      <p:sp>
        <p:nvSpPr>
          <p:cNvPr id="16" name="footer-name-4">
            <a:extLst>
              <a:ext uri="{FF2B5EF4-FFF2-40B4-BE49-F238E27FC236}">
                <a16:creationId xmlns:a16="http://schemas.microsoft.com/office/drawing/2014/main" id="{666EB2CA-429F-45A8-B1F6-E8D54F7E4F06}"/>
              </a:ext>
            </a:extLst>
          </p:cNvPr>
          <p:cNvSpPr>
            <a:spLocks noGrp="1"/>
          </p:cNvSpPr>
          <p:nvPr/>
        </p:nvSpPr>
        <p:spPr>
          <a:xfrm>
            <a:off x="685800" y="65151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900" b="1">
                <a:solidFill>
                  <a:srgbClr val="8694A4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8694A4"/>
                </a:solidFill>
                <a:latin typeface="Aptos"/>
                <a:ea typeface="Aptos"/>
                <a:cs typeface="Aptos"/>
              </a:rPr>
              <a:t>Dead Car Restoration</a:t>
            </a:r>
          </a:p>
        </p:txBody>
      </p:sp>
      <p:sp>
        <p:nvSpPr>
          <p:cNvPr id="17" name="footer-page-4">
            <a:extLst>
              <a:ext uri="{FF2B5EF4-FFF2-40B4-BE49-F238E27FC236}">
                <a16:creationId xmlns:a16="http://schemas.microsoft.com/office/drawing/2014/main" id="{48726B04-B896-42B3-B39D-348CF03E11C2}"/>
              </a:ext>
            </a:extLst>
          </p:cNvPr>
          <p:cNvSpPr>
            <a:spLocks noGrp="1"/>
          </p:cNvSpPr>
          <p:nvPr/>
        </p:nvSpPr>
        <p:spPr>
          <a:xfrm>
            <a:off x="11315700" y="6515100"/>
            <a:ext cx="3048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900" b="1">
                <a:solidFill>
                  <a:srgbClr val="8694A4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8694A4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6738607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50A10"/>
            </a:gs>
            <a:gs pos="52000">
              <a:srgbClr val="09131D"/>
            </a:gs>
            <a:gs pos="100000">
              <a:srgbClr val="0F1B27"/>
            </a:gs>
          </a:gsLst>
          <a:lin ang="72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label-CONVERSION SYSTEM">
            <a:extLst>
              <a:ext uri="{FF2B5EF4-FFF2-40B4-BE49-F238E27FC236}">
                <a16:creationId xmlns:a16="http://schemas.microsoft.com/office/drawing/2014/main" id="{1FCA004A-8EB6-467D-B703-C74A26015425}"/>
              </a:ext>
            </a:extLst>
          </p:cNvPr>
          <p:cNvSpPr>
            <a:spLocks noGrp="1"/>
          </p:cNvSpPr>
          <p:nvPr/>
        </p:nvSpPr>
        <p:spPr>
          <a:xfrm>
            <a:off x="685800" y="609600"/>
            <a:ext cx="1714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050" b="1">
                <a:solidFill>
                  <a:srgbClr val="86F1E2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86F1E2"/>
                </a:solidFill>
                <a:latin typeface="Aptos"/>
                <a:ea typeface="Aptos"/>
                <a:cs typeface="Aptos"/>
              </a:rPr>
              <a:t>CONVERSION SYSTEM</a:t>
            </a:r>
          </a:p>
        </p:txBody>
      </p:sp>
      <p:sp>
        <p:nvSpPr>
          <p:cNvPr id="2" name="slide5-title">
            <a:extLst>
              <a:ext uri="{FF2B5EF4-FFF2-40B4-BE49-F238E27FC236}">
                <a16:creationId xmlns:a16="http://schemas.microsoft.com/office/drawing/2014/main" id="{C5FBDA8C-26DE-43A0-BADA-810246D81E7E}"/>
              </a:ext>
            </a:extLst>
          </p:cNvPr>
          <p:cNvSpPr>
            <a:spLocks noGrp="1"/>
          </p:cNvSpPr>
          <p:nvPr/>
        </p:nvSpPr>
        <p:spPr>
          <a:xfrm>
            <a:off x="685800" y="971550"/>
            <a:ext cx="6953250" cy="819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87466"/>
          </a:bodyPr>
          <a:lstStyle/>
          <a:p>
            <a:pPr algn="l">
              <a:defRPr sz="3000" b="1">
                <a:solidFill>
                  <a:srgbClr val="F8F4EE"/>
                </a:solidFill>
                <a:latin typeface="Aptos Display"/>
                <a:ea typeface="Aptos Display"/>
                <a:cs typeface="Aptos Display"/>
              </a:defRPr>
            </a:pPr>
            <a:r>
              <a:rPr sz="3000" b="1">
                <a:solidFill>
                  <a:srgbClr val="F8F4EE"/>
                </a:solidFill>
                <a:latin typeface="Aptos Display"/>
                <a:ea typeface="Aptos Display"/>
                <a:cs typeface="Aptos Display"/>
              </a:rPr>
              <a:t>DCR starts with a real retrofit kit today, then layers premium EV capability over time</a:t>
            </a:r>
          </a:p>
        </p:txBody>
      </p:sp>
      <p:sp>
        <p:nvSpPr>
          <p:cNvPr id="3" name="slide5-kit-frame">
            <a:extLst>
              <a:ext uri="{FF2B5EF4-FFF2-40B4-BE49-F238E27FC236}">
                <a16:creationId xmlns:a16="http://schemas.microsoft.com/office/drawing/2014/main" id="{A137B3BB-76A0-4120-B2B9-06D62BD1CEAD}"/>
              </a:ext>
            </a:extLst>
          </p:cNvPr>
          <p:cNvSpPr>
            <a:spLocks noGrp="1"/>
          </p:cNvSpPr>
          <p:nvPr/>
        </p:nvSpPr>
        <p:spPr>
          <a:xfrm>
            <a:off x="685800" y="1828800"/>
            <a:ext cx="6172200" cy="3067050"/>
          </a:xfrm>
          <a:prstGeom prst="roundRect">
            <a:avLst>
              <a:gd name="adj" fmla="val 7453"/>
            </a:avLst>
          </a:prstGeom>
          <a:solidFill>
            <a:srgbClr val="0F1821"/>
          </a:solidFill>
          <a:ln w="9525">
            <a:solidFill>
              <a:srgbClr val="294150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8">
            <a:scrgbClr r="0" g="0" b="0"/>
          </a:effectRef>
          <a:fontRef idx="major"/>
        </p:style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/>
          <a:srcRect t="14692" b="14692"/>
          <a:stretch>
            <a:fillRect/>
          </a:stretch>
        </p:blipFill>
        <p:spPr>
          <a:xfrm>
            <a:off x="838200" y="1981200"/>
            <a:ext cx="5867400" cy="2762250"/>
          </a:xfrm>
          <a:prstGeom prst="roundRect">
            <a:avLst>
              <a:gd name="adj" fmla="val 5517"/>
            </a:avLst>
          </a:prstGeom>
        </p:spPr>
      </p:pic>
      <p:sp>
        <p:nvSpPr>
          <p:cNvPr id="5" name="slide5-kit-caption">
            <a:extLst>
              <a:ext uri="{FF2B5EF4-FFF2-40B4-BE49-F238E27FC236}">
                <a16:creationId xmlns:a16="http://schemas.microsoft.com/office/drawing/2014/main" id="{1371BC25-E072-4C34-8DD6-479DC61E6D0C}"/>
              </a:ext>
            </a:extLst>
          </p:cNvPr>
          <p:cNvSpPr>
            <a:spLocks noGrp="1"/>
          </p:cNvSpPr>
          <p:nvPr/>
        </p:nvSpPr>
        <p:spPr>
          <a:xfrm>
            <a:off x="933450" y="4953000"/>
            <a:ext cx="5524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125" b="0">
                <a:solidFill>
                  <a:srgbClr val="86F1E2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86F1E2"/>
                </a:solidFill>
                <a:latin typeface="Aptos"/>
                <a:ea typeface="Aptos"/>
                <a:cs typeface="Aptos"/>
              </a:rPr>
              <a:t>Core hardware: motor, inverter, BMS, onboard charging, HV harnesses, controls, and cooling interfaces.</a:t>
            </a:r>
          </a:p>
        </p:txBody>
      </p:sp>
      <p:sp>
        <p:nvSpPr>
          <p:cNvPr id="6" name="slide5-battery-frame">
            <a:extLst>
              <a:ext uri="{FF2B5EF4-FFF2-40B4-BE49-F238E27FC236}">
                <a16:creationId xmlns:a16="http://schemas.microsoft.com/office/drawing/2014/main" id="{CDCFA211-C3A8-4199-931B-C0043176DA8A}"/>
              </a:ext>
            </a:extLst>
          </p:cNvPr>
          <p:cNvSpPr>
            <a:spLocks noGrp="1"/>
          </p:cNvSpPr>
          <p:nvPr/>
        </p:nvSpPr>
        <p:spPr>
          <a:xfrm>
            <a:off x="7239000" y="1828800"/>
            <a:ext cx="4267200" cy="1676400"/>
          </a:xfrm>
          <a:prstGeom prst="roundRect">
            <a:avLst>
              <a:gd name="adj" fmla="val 13636"/>
            </a:avLst>
          </a:prstGeom>
          <a:solidFill>
            <a:srgbClr val="111B24"/>
          </a:solidFill>
          <a:ln w="9525">
            <a:solidFill>
              <a:srgbClr val="2A4252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7">
            <a:scrgbClr r="0" g="0" b="0"/>
          </a:effectRef>
          <a:fontRef idx="major"/>
        </p:style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4"/>
          <a:srcRect t="24038" b="24038"/>
          <a:stretch>
            <a:fillRect/>
          </a:stretch>
        </p:blipFill>
        <p:spPr>
          <a:xfrm>
            <a:off x="7391400" y="1981200"/>
            <a:ext cx="3962400" cy="1371600"/>
          </a:xfrm>
          <a:prstGeom prst="roundRect">
            <a:avLst>
              <a:gd name="adj" fmla="val 11111"/>
            </a:avLst>
          </a:prstGeom>
        </p:spPr>
      </p:pic>
      <p:sp>
        <p:nvSpPr>
          <p:cNvPr id="8" name="slide5-right-title">
            <a:extLst>
              <a:ext uri="{FF2B5EF4-FFF2-40B4-BE49-F238E27FC236}">
                <a16:creationId xmlns:a16="http://schemas.microsoft.com/office/drawing/2014/main" id="{F0AB7107-8464-4AE1-AFC6-B3E6EB068DFA}"/>
              </a:ext>
            </a:extLst>
          </p:cNvPr>
          <p:cNvSpPr>
            <a:spLocks noGrp="1"/>
          </p:cNvSpPr>
          <p:nvPr/>
        </p:nvSpPr>
        <p:spPr>
          <a:xfrm>
            <a:off x="7239000" y="3676650"/>
            <a:ext cx="36004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650" b="1">
                <a:solidFill>
                  <a:srgbClr val="FFD78D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FFD78D"/>
                </a:solidFill>
                <a:latin typeface="Aptos"/>
                <a:ea typeface="Aptos"/>
                <a:cs typeface="Aptos"/>
              </a:rPr>
              <a:t>Build logic</a:t>
            </a:r>
          </a:p>
        </p:txBody>
      </p:sp>
      <p:sp>
        <p:nvSpPr>
          <p:cNvPr id="9" name="slide5-right-bullets">
            <a:extLst>
              <a:ext uri="{FF2B5EF4-FFF2-40B4-BE49-F238E27FC236}">
                <a16:creationId xmlns:a16="http://schemas.microsoft.com/office/drawing/2014/main" id="{DE3C5C44-9275-4072-A886-1AD7EE5F1D19}"/>
              </a:ext>
            </a:extLst>
          </p:cNvPr>
          <p:cNvSpPr>
            <a:spLocks noGrp="1"/>
          </p:cNvSpPr>
          <p:nvPr/>
        </p:nvSpPr>
        <p:spPr>
          <a:xfrm>
            <a:off x="7239000" y="4019550"/>
            <a:ext cx="4229100" cy="1676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4519"/>
          </a:bodyPr>
          <a:lstStyle/>
          <a:p>
            <a:pPr marL="28" indent="-12" algn="l">
              <a:spcAft>
                <a:spcPts val="10"/>
              </a:spcAft>
              <a:buChar char="•"/>
              <a:defRPr sz="1350" b="0">
                <a:solidFill>
                  <a:srgbClr val="D7D3CD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D7D3CD"/>
                </a:solidFill>
                <a:latin typeface="Aptos"/>
                <a:ea typeface="Aptos"/>
                <a:cs typeface="Aptos"/>
              </a:rPr>
              <a:t>Production intent begins with modular LFP battery packs that can be serviced and scaled across vehicle formats.</a:t>
            </a:r>
          </a:p>
          <a:p>
            <a:pPr marL="28" indent="-12" algn="l">
              <a:spcAft>
                <a:spcPts val="10"/>
              </a:spcAft>
              <a:buChar char="•"/>
              <a:defRPr sz="1350" b="0">
                <a:solidFill>
                  <a:srgbClr val="D7D3CD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D7D3CD"/>
                </a:solidFill>
                <a:latin typeface="Aptos"/>
                <a:ea typeface="Aptos"/>
                <a:cs typeface="Aptos"/>
              </a:rPr>
              <a:t>Conversion architecture is designed to accept calibration, telematics, thermal, and charging upgrades without rebuilding the entire car.</a:t>
            </a:r>
          </a:p>
          <a:p>
            <a:pPr marL="28" indent="-12" algn="l">
              <a:spcAft>
                <a:spcPts val="10"/>
              </a:spcAft>
              <a:buChar char="•"/>
              <a:defRPr sz="1350" b="0">
                <a:solidFill>
                  <a:srgbClr val="D7D3CD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D7D3CD"/>
                </a:solidFill>
                <a:latin typeface="Aptos"/>
                <a:ea typeface="Aptos"/>
                <a:cs typeface="Aptos"/>
              </a:rPr>
              <a:t>Roadmap layers such as solid-state cells, OTA ecosystems, ADAS, frugal architecture, and 800V or 900V systems are positioned as premium future packages.</a:t>
            </a:r>
          </a:p>
        </p:txBody>
      </p:sp>
      <p:sp>
        <p:nvSpPr>
          <p:cNvPr id="10" name="slide5-bottom-band">
            <a:extLst>
              <a:ext uri="{FF2B5EF4-FFF2-40B4-BE49-F238E27FC236}">
                <a16:creationId xmlns:a16="http://schemas.microsoft.com/office/drawing/2014/main" id="{612EF30A-091F-4831-827E-68BCAB4A5A4F}"/>
              </a:ext>
            </a:extLst>
          </p:cNvPr>
          <p:cNvSpPr>
            <a:spLocks noGrp="1"/>
          </p:cNvSpPr>
          <p:nvPr/>
        </p:nvSpPr>
        <p:spPr>
          <a:xfrm>
            <a:off x="685800" y="5886450"/>
            <a:ext cx="10820400" cy="285750"/>
          </a:xfrm>
          <a:prstGeom prst="roundRect">
            <a:avLst>
              <a:gd name="adj" fmla="val 40000"/>
            </a:avLst>
          </a:prstGeom>
          <a:solidFill>
            <a:srgbClr val="102330"/>
          </a:solidFill>
          <a:ln w="9525">
            <a:solidFill>
              <a:srgbClr val="314C5E"/>
            </a:solidFill>
            <a:prstDash val="solid"/>
          </a:ln>
        </p:spPr>
      </p:sp>
      <p:sp>
        <p:nvSpPr>
          <p:cNvPr id="11" name="slide5-bottom-copy">
            <a:extLst>
              <a:ext uri="{FF2B5EF4-FFF2-40B4-BE49-F238E27FC236}">
                <a16:creationId xmlns:a16="http://schemas.microsoft.com/office/drawing/2014/main" id="{4295D6B4-7060-4264-A763-51D725B74B8E}"/>
              </a:ext>
            </a:extLst>
          </p:cNvPr>
          <p:cNvSpPr>
            <a:spLocks noGrp="1"/>
          </p:cNvSpPr>
          <p:nvPr/>
        </p:nvSpPr>
        <p:spPr>
          <a:xfrm>
            <a:off x="876300" y="5953125"/>
            <a:ext cx="10439400" cy="152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125" b="0">
                <a:solidFill>
                  <a:srgbClr val="D7D3CD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D7D3CD"/>
                </a:solidFill>
                <a:latin typeface="Aptos"/>
                <a:ea typeface="Aptos"/>
                <a:cs typeface="Aptos"/>
              </a:rPr>
              <a:t>The message to buyers and regulators is simple: start with a robust conversion package now, then earn the right to introduce advanced premium layers.</a:t>
            </a:r>
          </a:p>
        </p:txBody>
      </p:sp>
      <p:sp>
        <p:nvSpPr>
          <p:cNvPr id="12" name="footer-name-5">
            <a:extLst>
              <a:ext uri="{FF2B5EF4-FFF2-40B4-BE49-F238E27FC236}">
                <a16:creationId xmlns:a16="http://schemas.microsoft.com/office/drawing/2014/main" id="{BE7D1C45-7E5C-4798-B135-7E44A68AE752}"/>
              </a:ext>
            </a:extLst>
          </p:cNvPr>
          <p:cNvSpPr>
            <a:spLocks noGrp="1"/>
          </p:cNvSpPr>
          <p:nvPr/>
        </p:nvSpPr>
        <p:spPr>
          <a:xfrm>
            <a:off x="685800" y="65151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900" b="1">
                <a:solidFill>
                  <a:srgbClr val="8694A4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8694A4"/>
                </a:solidFill>
                <a:latin typeface="Aptos"/>
                <a:ea typeface="Aptos"/>
                <a:cs typeface="Aptos"/>
              </a:rPr>
              <a:t>Dead Car Restoration</a:t>
            </a:r>
          </a:p>
        </p:txBody>
      </p:sp>
      <p:sp>
        <p:nvSpPr>
          <p:cNvPr id="13" name="footer-page-5">
            <a:extLst>
              <a:ext uri="{FF2B5EF4-FFF2-40B4-BE49-F238E27FC236}">
                <a16:creationId xmlns:a16="http://schemas.microsoft.com/office/drawing/2014/main" id="{A3064F86-77EB-4121-94F7-61A448B5B3BF}"/>
              </a:ext>
            </a:extLst>
          </p:cNvPr>
          <p:cNvSpPr>
            <a:spLocks noGrp="1"/>
          </p:cNvSpPr>
          <p:nvPr/>
        </p:nvSpPr>
        <p:spPr>
          <a:xfrm>
            <a:off x="11315700" y="6515100"/>
            <a:ext cx="3048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900" b="1">
                <a:solidFill>
                  <a:srgbClr val="8694A4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8694A4"/>
                </a:solidFill>
                <a:latin typeface="Aptos"/>
                <a:ea typeface="Aptos"/>
                <a:cs typeface="Aptos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7214914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5090D"/>
            </a:gs>
            <a:gs pos="100000">
              <a:srgbClr val="09131B"/>
            </a:gs>
          </a:gsLst>
          <a:lin ang="75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/>
        </p:nvPicPr>
        <p:blipFill>
          <a:blip r:embed="rId3"/>
          <a:srcRect t="7813" b="78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D6CE94F-026A-439D-8150-9426F4B9B79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04080C">
                  <a:alpha val="92000"/>
                </a:srgbClr>
              </a:gs>
              <a:gs pos="46000">
                <a:srgbClr val="06111A">
                  <a:alpha val="78000"/>
                </a:srgbClr>
              </a:gs>
              <a:gs pos="100000">
                <a:srgbClr val="08131B">
                  <a:alpha val="46000"/>
                </a:srgbClr>
              </a:gs>
            </a:gsLst>
            <a:lin ang="5400000"/>
          </a:gradFill>
          <a:ln w="0">
            <a:noFill/>
            <a:prstDash val="solid"/>
          </a:ln>
        </p:spPr>
      </p:sp>
      <p:sp>
        <p:nvSpPr>
          <p:cNvPr id="3" name="label-CHARGING ACCESS">
            <a:extLst>
              <a:ext uri="{FF2B5EF4-FFF2-40B4-BE49-F238E27FC236}">
                <a16:creationId xmlns:a16="http://schemas.microsoft.com/office/drawing/2014/main" id="{8B85BE6B-599C-4B16-A4BB-F461C62764C9}"/>
              </a:ext>
            </a:extLst>
          </p:cNvPr>
          <p:cNvSpPr>
            <a:spLocks noGrp="1"/>
          </p:cNvSpPr>
          <p:nvPr/>
        </p:nvSpPr>
        <p:spPr>
          <a:xfrm>
            <a:off x="685800" y="609600"/>
            <a:ext cx="1714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050" b="1">
                <a:solidFill>
                  <a:srgbClr val="86F1E2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86F1E2"/>
                </a:solidFill>
                <a:latin typeface="Aptos"/>
                <a:ea typeface="Aptos"/>
                <a:cs typeface="Aptos"/>
              </a:rPr>
              <a:t>CHARGING ACCESS</a:t>
            </a:r>
          </a:p>
        </p:txBody>
      </p:sp>
      <p:sp>
        <p:nvSpPr>
          <p:cNvPr id="4" name="slide6-title">
            <a:extLst>
              <a:ext uri="{FF2B5EF4-FFF2-40B4-BE49-F238E27FC236}">
                <a16:creationId xmlns:a16="http://schemas.microsoft.com/office/drawing/2014/main" id="{6667456A-74D1-41A0-A079-D663B31C27F0}"/>
              </a:ext>
            </a:extLst>
          </p:cNvPr>
          <p:cNvSpPr>
            <a:spLocks noGrp="1"/>
          </p:cNvSpPr>
          <p:nvPr/>
        </p:nvSpPr>
        <p:spPr>
          <a:xfrm>
            <a:off x="685800" y="990600"/>
            <a:ext cx="5905500" cy="1257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79710"/>
          </a:bodyPr>
          <a:lstStyle/>
          <a:p>
            <a:pPr algn="l">
              <a:defRPr sz="3450" b="1">
                <a:solidFill>
                  <a:srgbClr val="F8F4EE"/>
                </a:solidFill>
                <a:latin typeface="Aptos Display"/>
                <a:ea typeface="Aptos Display"/>
                <a:cs typeface="Aptos Display"/>
              </a:defRPr>
            </a:pPr>
            <a:r>
              <a:rPr sz="3450" b="1">
                <a:solidFill>
                  <a:srgbClr val="F8F4EE"/>
                </a:solidFill>
                <a:latin typeface="Aptos Display"/>
                <a:ea typeface="Aptos Display"/>
                <a:cs typeface="Aptos Display"/>
              </a:rPr>
              <a:t>DCR charging stations make converted vehicles practical, visible, and easy to adopt</a:t>
            </a:r>
          </a:p>
        </p:txBody>
      </p:sp>
      <p:sp>
        <p:nvSpPr>
          <p:cNvPr id="5" name="slide6-subtitle">
            <a:extLst>
              <a:ext uri="{FF2B5EF4-FFF2-40B4-BE49-F238E27FC236}">
                <a16:creationId xmlns:a16="http://schemas.microsoft.com/office/drawing/2014/main" id="{A662DBF8-9AE8-400A-AB21-3507CF734A40}"/>
              </a:ext>
            </a:extLst>
          </p:cNvPr>
          <p:cNvSpPr>
            <a:spLocks noGrp="1"/>
          </p:cNvSpPr>
          <p:nvPr/>
        </p:nvSpPr>
        <p:spPr>
          <a:xfrm>
            <a:off x="685800" y="2419350"/>
            <a:ext cx="499110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4203"/>
          </a:bodyPr>
          <a:lstStyle/>
          <a:p>
            <a:pPr algn="l">
              <a:defRPr sz="1725" b="0">
                <a:solidFill>
                  <a:srgbClr val="D7D3CD"/>
                </a:solidFill>
                <a:latin typeface="Aptos"/>
                <a:ea typeface="Aptos"/>
                <a:cs typeface="Aptos"/>
              </a:defRPr>
            </a:pPr>
            <a:r>
              <a:rPr sz="1725" b="0">
                <a:solidFill>
                  <a:srgbClr val="D7D3CD"/>
                </a:solidFill>
                <a:latin typeface="Aptos"/>
                <a:ea typeface="Aptos"/>
                <a:cs typeface="Aptos"/>
              </a:rPr>
              <a:t>The charging layer is not an afterthought. It is the confidence system that helps customers say yes to conversion.</a:t>
            </a:r>
          </a:p>
        </p:txBody>
      </p:sp>
      <p:sp>
        <p:nvSpPr>
          <p:cNvPr id="6" name="slide6-band-1">
            <a:extLst>
              <a:ext uri="{FF2B5EF4-FFF2-40B4-BE49-F238E27FC236}">
                <a16:creationId xmlns:a16="http://schemas.microsoft.com/office/drawing/2014/main" id="{F45641D5-C293-4872-8CE0-91CFD071A5E3}"/>
              </a:ext>
            </a:extLst>
          </p:cNvPr>
          <p:cNvSpPr>
            <a:spLocks noGrp="1"/>
          </p:cNvSpPr>
          <p:nvPr/>
        </p:nvSpPr>
        <p:spPr>
          <a:xfrm>
            <a:off x="6838950" y="1619250"/>
            <a:ext cx="4171950" cy="1009650"/>
          </a:xfrm>
          <a:prstGeom prst="roundRect">
            <a:avLst>
              <a:gd name="adj" fmla="val 22642"/>
            </a:avLst>
          </a:prstGeom>
          <a:solidFill>
            <a:srgbClr val="0B1721">
              <a:alpha val="86000"/>
            </a:srgbClr>
          </a:solidFill>
          <a:ln w="9525">
            <a:solidFill>
              <a:srgbClr val="284150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7">
            <a:scrgbClr r="0" g="0" b="0"/>
          </a:effectRef>
          <a:fontRef idx="major"/>
        </p:style>
      </p:sp>
      <p:sp>
        <p:nvSpPr>
          <p:cNvPr id="7" name="slide6-band-title-1">
            <a:extLst>
              <a:ext uri="{FF2B5EF4-FFF2-40B4-BE49-F238E27FC236}">
                <a16:creationId xmlns:a16="http://schemas.microsoft.com/office/drawing/2014/main" id="{79940E26-345C-4AD4-8E22-181E20E81F71}"/>
              </a:ext>
            </a:extLst>
          </p:cNvPr>
          <p:cNvSpPr>
            <a:spLocks noGrp="1"/>
          </p:cNvSpPr>
          <p:nvPr/>
        </p:nvSpPr>
        <p:spPr>
          <a:xfrm>
            <a:off x="7124700" y="1790700"/>
            <a:ext cx="2857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75" b="1">
                <a:solidFill>
                  <a:srgbClr val="86F1E2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86F1E2"/>
                </a:solidFill>
                <a:latin typeface="Aptos"/>
                <a:ea typeface="Aptos"/>
                <a:cs typeface="Aptos"/>
              </a:rPr>
              <a:t>Flagship public nodes</a:t>
            </a:r>
          </a:p>
        </p:txBody>
      </p:sp>
      <p:sp>
        <p:nvSpPr>
          <p:cNvPr id="8" name="slide6-band-body-1">
            <a:extLst>
              <a:ext uri="{FF2B5EF4-FFF2-40B4-BE49-F238E27FC236}">
                <a16:creationId xmlns:a16="http://schemas.microsoft.com/office/drawing/2014/main" id="{2D40AC69-6F6F-40DD-93C8-589BD77CFB0F}"/>
              </a:ext>
            </a:extLst>
          </p:cNvPr>
          <p:cNvSpPr>
            <a:spLocks noGrp="1"/>
          </p:cNvSpPr>
          <p:nvPr/>
        </p:nvSpPr>
        <p:spPr>
          <a:xfrm>
            <a:off x="7124700" y="2076450"/>
            <a:ext cx="35242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73150"/>
          </a:bodyPr>
          <a:lstStyle/>
          <a:p>
            <a:pPr algn="l">
              <a:defRPr sz="1275" b="0">
                <a:solidFill>
                  <a:srgbClr val="D7D3CD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D7D3CD"/>
                </a:solidFill>
                <a:latin typeface="Aptos"/>
                <a:ea typeface="Aptos"/>
                <a:cs typeface="Aptos"/>
              </a:rPr>
              <a:t>Visible DCR-branded fast-charging plazas near high-traffic Kolkata corridors make restored EVs feel mainstream, not experimental.</a:t>
            </a:r>
          </a:p>
        </p:txBody>
      </p:sp>
      <p:sp>
        <p:nvSpPr>
          <p:cNvPr id="9" name="slide6-band-2">
            <a:extLst>
              <a:ext uri="{FF2B5EF4-FFF2-40B4-BE49-F238E27FC236}">
                <a16:creationId xmlns:a16="http://schemas.microsoft.com/office/drawing/2014/main" id="{019034D8-1C45-4E13-AFC4-3F00A9F4E383}"/>
              </a:ext>
            </a:extLst>
          </p:cNvPr>
          <p:cNvSpPr>
            <a:spLocks noGrp="1"/>
          </p:cNvSpPr>
          <p:nvPr/>
        </p:nvSpPr>
        <p:spPr>
          <a:xfrm>
            <a:off x="6838950" y="2895600"/>
            <a:ext cx="4171950" cy="1009650"/>
          </a:xfrm>
          <a:prstGeom prst="roundRect">
            <a:avLst>
              <a:gd name="adj" fmla="val 22642"/>
            </a:avLst>
          </a:prstGeom>
          <a:solidFill>
            <a:srgbClr val="111A24">
              <a:alpha val="86000"/>
            </a:srgbClr>
          </a:solidFill>
          <a:ln w="9525">
            <a:solidFill>
              <a:srgbClr val="284150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7">
            <a:scrgbClr r="0" g="0" b="0"/>
          </a:effectRef>
          <a:fontRef idx="major"/>
        </p:style>
      </p:sp>
      <p:sp>
        <p:nvSpPr>
          <p:cNvPr id="10" name="slide6-band-title-2">
            <a:extLst>
              <a:ext uri="{FF2B5EF4-FFF2-40B4-BE49-F238E27FC236}">
                <a16:creationId xmlns:a16="http://schemas.microsoft.com/office/drawing/2014/main" id="{39BE1E94-01B9-44DC-99F1-E3D6354E2A67}"/>
              </a:ext>
            </a:extLst>
          </p:cNvPr>
          <p:cNvSpPr>
            <a:spLocks noGrp="1"/>
          </p:cNvSpPr>
          <p:nvPr/>
        </p:nvSpPr>
        <p:spPr>
          <a:xfrm>
            <a:off x="7124700" y="3067050"/>
            <a:ext cx="2857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75" b="1">
                <a:solidFill>
                  <a:srgbClr val="FFD78D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FFD78D"/>
                </a:solidFill>
                <a:latin typeface="Aptos"/>
                <a:ea typeface="Aptos"/>
                <a:cs typeface="Aptos"/>
              </a:rPr>
              <a:t>Fleet and partner charging</a:t>
            </a:r>
          </a:p>
        </p:txBody>
      </p:sp>
      <p:sp>
        <p:nvSpPr>
          <p:cNvPr id="11" name="slide6-band-body-2">
            <a:extLst>
              <a:ext uri="{FF2B5EF4-FFF2-40B4-BE49-F238E27FC236}">
                <a16:creationId xmlns:a16="http://schemas.microsoft.com/office/drawing/2014/main" id="{412E524B-BDA3-4568-8814-7070F77EDDF8}"/>
              </a:ext>
            </a:extLst>
          </p:cNvPr>
          <p:cNvSpPr>
            <a:spLocks noGrp="1"/>
          </p:cNvSpPr>
          <p:nvPr/>
        </p:nvSpPr>
        <p:spPr>
          <a:xfrm>
            <a:off x="7124700" y="3352800"/>
            <a:ext cx="35242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66703"/>
          </a:bodyPr>
          <a:lstStyle/>
          <a:p>
            <a:pPr algn="l">
              <a:defRPr sz="1275" b="0">
                <a:solidFill>
                  <a:srgbClr val="D7D3CD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D7D3CD"/>
                </a:solidFill>
                <a:latin typeface="Aptos"/>
                <a:ea typeface="Aptos"/>
                <a:cs typeface="Aptos"/>
              </a:rPr>
              <a:t>Workshop, depot, parking, hospitality, and fleet partnerships give commercial users dependable operating access beyond the core factory.</a:t>
            </a:r>
          </a:p>
        </p:txBody>
      </p:sp>
      <p:sp>
        <p:nvSpPr>
          <p:cNvPr id="12" name="slide6-band-3">
            <a:extLst>
              <a:ext uri="{FF2B5EF4-FFF2-40B4-BE49-F238E27FC236}">
                <a16:creationId xmlns:a16="http://schemas.microsoft.com/office/drawing/2014/main" id="{3A35443A-DCD2-4A81-BF9D-DE1411542F01}"/>
              </a:ext>
            </a:extLst>
          </p:cNvPr>
          <p:cNvSpPr>
            <a:spLocks noGrp="1"/>
          </p:cNvSpPr>
          <p:nvPr/>
        </p:nvSpPr>
        <p:spPr>
          <a:xfrm>
            <a:off x="6838950" y="4171950"/>
            <a:ext cx="4171950" cy="1009650"/>
          </a:xfrm>
          <a:prstGeom prst="roundRect">
            <a:avLst>
              <a:gd name="adj" fmla="val 22642"/>
            </a:avLst>
          </a:prstGeom>
          <a:solidFill>
            <a:srgbClr val="0F202B">
              <a:alpha val="86000"/>
            </a:srgbClr>
          </a:solidFill>
          <a:ln w="9525">
            <a:solidFill>
              <a:srgbClr val="284150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7">
            <a:scrgbClr r="0" g="0" b="0"/>
          </a:effectRef>
          <a:fontRef idx="major"/>
        </p:style>
      </p:sp>
      <p:sp>
        <p:nvSpPr>
          <p:cNvPr id="13" name="slide6-band-title-3">
            <a:extLst>
              <a:ext uri="{FF2B5EF4-FFF2-40B4-BE49-F238E27FC236}">
                <a16:creationId xmlns:a16="http://schemas.microsoft.com/office/drawing/2014/main" id="{D7E4C201-6112-46DF-8895-91F2B6EB2C1A}"/>
              </a:ext>
            </a:extLst>
          </p:cNvPr>
          <p:cNvSpPr>
            <a:spLocks noGrp="1"/>
          </p:cNvSpPr>
          <p:nvPr/>
        </p:nvSpPr>
        <p:spPr>
          <a:xfrm>
            <a:off x="7124700" y="4343400"/>
            <a:ext cx="2857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75" b="1">
                <a:solidFill>
                  <a:srgbClr val="86F1E2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86F1E2"/>
                </a:solidFill>
                <a:latin typeface="Aptos"/>
                <a:ea typeface="Aptos"/>
                <a:cs typeface="Aptos"/>
              </a:rPr>
              <a:t>Owner support</a:t>
            </a:r>
          </a:p>
        </p:txBody>
      </p:sp>
      <p:sp>
        <p:nvSpPr>
          <p:cNvPr id="14" name="slide6-band-body-3">
            <a:extLst>
              <a:ext uri="{FF2B5EF4-FFF2-40B4-BE49-F238E27FC236}">
                <a16:creationId xmlns:a16="http://schemas.microsoft.com/office/drawing/2014/main" id="{F47CE626-68D9-4767-B410-9E97E24B23AD}"/>
              </a:ext>
            </a:extLst>
          </p:cNvPr>
          <p:cNvSpPr>
            <a:spLocks noGrp="1"/>
          </p:cNvSpPr>
          <p:nvPr/>
        </p:nvSpPr>
        <p:spPr>
          <a:xfrm>
            <a:off x="7124700" y="4629150"/>
            <a:ext cx="35242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73079"/>
          </a:bodyPr>
          <a:lstStyle/>
          <a:p>
            <a:pPr algn="l">
              <a:defRPr sz="1275" b="0">
                <a:solidFill>
                  <a:srgbClr val="D7D3CD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D7D3CD"/>
                </a:solidFill>
                <a:latin typeface="Aptos"/>
                <a:ea typeface="Aptos"/>
                <a:cs typeface="Aptos"/>
              </a:rPr>
              <a:t>DCR can help owners navigate home charging, utility coordination, service planning, and battery-health monitoring after delivery.</a:t>
            </a:r>
          </a:p>
        </p:txBody>
      </p:sp>
      <p:sp>
        <p:nvSpPr>
          <p:cNvPr id="15" name="slide6-bottom-chip">
            <a:extLst>
              <a:ext uri="{FF2B5EF4-FFF2-40B4-BE49-F238E27FC236}">
                <a16:creationId xmlns:a16="http://schemas.microsoft.com/office/drawing/2014/main" id="{C04D5307-70D0-46FC-A190-3C96E4EF9419}"/>
              </a:ext>
            </a:extLst>
          </p:cNvPr>
          <p:cNvSpPr>
            <a:spLocks noGrp="1"/>
          </p:cNvSpPr>
          <p:nvPr/>
        </p:nvSpPr>
        <p:spPr>
          <a:xfrm>
            <a:off x="685800" y="5829300"/>
            <a:ext cx="10344150" cy="304800"/>
          </a:xfrm>
          <a:prstGeom prst="roundRect">
            <a:avLst>
              <a:gd name="adj" fmla="val 37500"/>
            </a:avLst>
          </a:prstGeom>
          <a:solidFill>
            <a:srgbClr val="0C1E29">
              <a:alpha val="86000"/>
            </a:srgbClr>
          </a:solidFill>
          <a:ln w="9525">
            <a:solidFill>
              <a:srgbClr val="294353"/>
            </a:solidFill>
            <a:prstDash val="solid"/>
          </a:ln>
        </p:spPr>
      </p:sp>
      <p:sp>
        <p:nvSpPr>
          <p:cNvPr id="16" name="slide6-bottom-copy">
            <a:extLst>
              <a:ext uri="{FF2B5EF4-FFF2-40B4-BE49-F238E27FC236}">
                <a16:creationId xmlns:a16="http://schemas.microsoft.com/office/drawing/2014/main" id="{4E35FF2D-55F6-4D03-B061-01FCFCC35102}"/>
              </a:ext>
            </a:extLst>
          </p:cNvPr>
          <p:cNvSpPr>
            <a:spLocks noGrp="1"/>
          </p:cNvSpPr>
          <p:nvPr/>
        </p:nvSpPr>
        <p:spPr>
          <a:xfrm>
            <a:off x="876300" y="5895975"/>
            <a:ext cx="99631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125" b="0">
                <a:solidFill>
                  <a:srgbClr val="F8F4EE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F8F4EE"/>
                </a:solidFill>
                <a:latin typeface="Aptos"/>
                <a:ea typeface="Aptos"/>
                <a:cs typeface="Aptos"/>
              </a:rPr>
              <a:t>This operating layer aligns with West Bengal's EV charging push, where WBSEDCL publicly positions itself as the single-point contact for charging infrastructure.</a:t>
            </a:r>
          </a:p>
        </p:txBody>
      </p:sp>
      <p:sp>
        <p:nvSpPr>
          <p:cNvPr id="17" name="footer-name-6">
            <a:extLst>
              <a:ext uri="{FF2B5EF4-FFF2-40B4-BE49-F238E27FC236}">
                <a16:creationId xmlns:a16="http://schemas.microsoft.com/office/drawing/2014/main" id="{65A72FCE-E5FB-48BE-8221-BF58F923D032}"/>
              </a:ext>
            </a:extLst>
          </p:cNvPr>
          <p:cNvSpPr>
            <a:spLocks noGrp="1"/>
          </p:cNvSpPr>
          <p:nvPr/>
        </p:nvSpPr>
        <p:spPr>
          <a:xfrm>
            <a:off x="685800" y="65151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900" b="1">
                <a:solidFill>
                  <a:srgbClr val="8694A4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8694A4"/>
                </a:solidFill>
                <a:latin typeface="Aptos"/>
                <a:ea typeface="Aptos"/>
                <a:cs typeface="Aptos"/>
              </a:rPr>
              <a:t>Dead Car Restoration</a:t>
            </a:r>
          </a:p>
        </p:txBody>
      </p:sp>
      <p:sp>
        <p:nvSpPr>
          <p:cNvPr id="18" name="footer-page-6">
            <a:extLst>
              <a:ext uri="{FF2B5EF4-FFF2-40B4-BE49-F238E27FC236}">
                <a16:creationId xmlns:a16="http://schemas.microsoft.com/office/drawing/2014/main" id="{38BBDCFA-4E0F-4A62-83E1-6FBE22FA8E99}"/>
              </a:ext>
            </a:extLst>
          </p:cNvPr>
          <p:cNvSpPr>
            <a:spLocks noGrp="1"/>
          </p:cNvSpPr>
          <p:nvPr/>
        </p:nvSpPr>
        <p:spPr>
          <a:xfrm>
            <a:off x="11315700" y="6515100"/>
            <a:ext cx="3048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900" b="1">
                <a:solidFill>
                  <a:srgbClr val="8694A4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8694A4"/>
                </a:solidFill>
                <a:latin typeface="Aptos"/>
                <a:ea typeface="Aptos"/>
                <a:cs typeface="Aptos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14394775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91018"/>
            </a:gs>
            <a:gs pos="100000">
              <a:srgbClr val="101924"/>
            </a:gs>
          </a:gsLst>
          <a:lin ang="75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Oval 26">
            <a:extLst>
              <a:ext uri="{FF2B5EF4-FFF2-40B4-BE49-F238E27FC236}">
                <a16:creationId xmlns:a16="http://schemas.microsoft.com/office/drawing/2014/main" id="{7CCF141D-E043-45BF-A383-2C7C0056F0D0}"/>
              </a:ext>
            </a:extLst>
          </p:cNvPr>
          <p:cNvSpPr>
            <a:spLocks noGrp="1"/>
          </p:cNvSpPr>
          <p:nvPr/>
        </p:nvSpPr>
        <p:spPr>
          <a:xfrm>
            <a:off x="800100" y="1352550"/>
            <a:ext cx="4095750" cy="4095750"/>
          </a:xfrm>
          <a:prstGeom prst="ellipse">
            <a:avLst/>
          </a:prstGeom>
          <a:gradFill>
            <a:gsLst>
              <a:gs pos="0">
                <a:srgbClr val="00D5C0">
                  <a:alpha val="16000"/>
                </a:srgbClr>
              </a:gs>
              <a:gs pos="72000">
                <a:srgbClr val="00D5C0">
                  <a:alpha val="0"/>
                </a:srgbClr>
              </a:gs>
            </a:gsLst>
            <a:path path="shape"/>
          </a:gradFill>
          <a:ln w="0">
            <a:noFill/>
            <a:prstDash val="solid"/>
          </a:ln>
        </p:spPr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86724046-CBD8-4468-A5DC-854408C1E543}"/>
              </a:ext>
            </a:extLst>
          </p:cNvPr>
          <p:cNvSpPr>
            <a:spLocks noGrp="1"/>
          </p:cNvSpPr>
          <p:nvPr/>
        </p:nvSpPr>
        <p:spPr>
          <a:xfrm>
            <a:off x="2190750" y="2381250"/>
            <a:ext cx="2095500" cy="2095500"/>
          </a:xfrm>
          <a:prstGeom prst="ellipse">
            <a:avLst/>
          </a:prstGeom>
          <a:gradFill>
            <a:gsLst>
              <a:gs pos="0">
                <a:srgbClr val="00D5C0">
                  <a:alpha val="20000"/>
                </a:srgbClr>
              </a:gs>
              <a:gs pos="72000">
                <a:srgbClr val="00D5C0">
                  <a:alpha val="0"/>
                </a:srgbClr>
              </a:gs>
            </a:gsLst>
            <a:path path="shape"/>
          </a:gradFill>
          <a:ln w="0">
            <a:noFill/>
            <a:prstDash val="solid"/>
          </a:ln>
        </p:spPr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AA0E710F-42BE-46D6-89FF-856C57A6880D}"/>
              </a:ext>
            </a:extLst>
          </p:cNvPr>
          <p:cNvSpPr>
            <a:spLocks noGrp="1"/>
          </p:cNvSpPr>
          <p:nvPr/>
        </p:nvSpPr>
        <p:spPr>
          <a:xfrm>
            <a:off x="1276350" y="2038350"/>
            <a:ext cx="2857500" cy="2857500"/>
          </a:xfrm>
          <a:prstGeom prst="ellipse">
            <a:avLst/>
          </a:prstGeom>
          <a:noFill/>
          <a:ln w="9525">
            <a:solidFill>
              <a:srgbClr val="1F424A"/>
            </a:solidFill>
            <a:prstDash val="solid"/>
          </a:ln>
        </p:spPr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26976400-5B52-4EA1-A078-5326D549ABEE}"/>
              </a:ext>
            </a:extLst>
          </p:cNvPr>
          <p:cNvSpPr>
            <a:spLocks noGrp="1"/>
          </p:cNvSpPr>
          <p:nvPr/>
        </p:nvSpPr>
        <p:spPr>
          <a:xfrm>
            <a:off x="1085850" y="1847850"/>
            <a:ext cx="3238500" cy="3238500"/>
          </a:xfrm>
          <a:prstGeom prst="ellipse">
            <a:avLst/>
          </a:prstGeom>
          <a:noFill/>
          <a:ln w="9525">
            <a:solidFill>
              <a:srgbClr val="17333C"/>
            </a:solidFill>
            <a:prstDash val="solid"/>
          </a:ln>
        </p:spPr>
      </p:sp>
      <p:sp>
        <p:nvSpPr>
          <p:cNvPr id="5" name="slide7-kolkata-word">
            <a:extLst>
              <a:ext uri="{FF2B5EF4-FFF2-40B4-BE49-F238E27FC236}">
                <a16:creationId xmlns:a16="http://schemas.microsoft.com/office/drawing/2014/main" id="{F9C8F542-677F-42E8-A268-F70789B60149}"/>
              </a:ext>
            </a:extLst>
          </p:cNvPr>
          <p:cNvSpPr>
            <a:spLocks noGrp="1"/>
          </p:cNvSpPr>
          <p:nvPr/>
        </p:nvSpPr>
        <p:spPr>
          <a:xfrm>
            <a:off x="914400" y="2533650"/>
            <a:ext cx="4000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85714"/>
          </a:bodyPr>
          <a:lstStyle/>
          <a:p>
            <a:pPr algn="l">
              <a:defRPr sz="5250" b="1">
                <a:solidFill>
                  <a:srgbClr val="F8F4EE"/>
                </a:solidFill>
                <a:latin typeface="Aptos Display"/>
                <a:ea typeface="Aptos Display"/>
                <a:cs typeface="Aptos Display"/>
              </a:defRPr>
            </a:pPr>
            <a:r>
              <a:rPr sz="5250" b="1">
                <a:solidFill>
                  <a:srgbClr val="F8F4EE"/>
                </a:solidFill>
                <a:latin typeface="Aptos Display"/>
                <a:ea typeface="Aptos Display"/>
                <a:cs typeface="Aptos Display"/>
              </a:rPr>
              <a:t>KOLKATA</a:t>
            </a:r>
          </a:p>
        </p:txBody>
      </p:sp>
      <p:sp>
        <p:nvSpPr>
          <p:cNvPr id="6" name="slide7-kolkata-sub">
            <a:extLst>
              <a:ext uri="{FF2B5EF4-FFF2-40B4-BE49-F238E27FC236}">
                <a16:creationId xmlns:a16="http://schemas.microsoft.com/office/drawing/2014/main" id="{DB014F1E-79A2-4D5C-BCE5-39EE2294BA88}"/>
              </a:ext>
            </a:extLst>
          </p:cNvPr>
          <p:cNvSpPr>
            <a:spLocks noGrp="1"/>
          </p:cNvSpPr>
          <p:nvPr/>
        </p:nvSpPr>
        <p:spPr>
          <a:xfrm>
            <a:off x="971550" y="3409950"/>
            <a:ext cx="3429000" cy="819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9537"/>
          </a:bodyPr>
          <a:lstStyle/>
          <a:p>
            <a:pPr algn="l">
              <a:defRPr sz="1800" b="0">
                <a:solidFill>
                  <a:srgbClr val="D7D3CD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D7D3CD"/>
                </a:solidFill>
                <a:latin typeface="Aptos"/>
                <a:ea typeface="Aptos"/>
                <a:cs typeface="Aptos"/>
              </a:rPr>
              <a:t>Port-linked supply.</a:t>
            </a:r>
          </a:p>
          <a:p>
            <a:pPr algn="l">
              <a:defRPr sz="1800" b="0">
                <a:solidFill>
                  <a:srgbClr val="D7D3CD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D7D3CD"/>
                </a:solidFill>
                <a:latin typeface="Aptos"/>
                <a:ea typeface="Aptos"/>
                <a:cs typeface="Aptos"/>
              </a:rPr>
              <a:t>Industrial execution.</a:t>
            </a:r>
          </a:p>
          <a:p>
            <a:pPr algn="l">
              <a:defRPr sz="1800" b="0">
                <a:solidFill>
                  <a:srgbClr val="D7D3CD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D7D3CD"/>
                </a:solidFill>
                <a:latin typeface="Aptos"/>
                <a:ea typeface="Aptos"/>
                <a:cs typeface="Aptos"/>
              </a:rPr>
              <a:t>A showcase market for the east.</a:t>
            </a:r>
          </a:p>
        </p:txBody>
      </p:sp>
      <p:sp>
        <p:nvSpPr>
          <p:cNvPr id="7" name="slide7-left-chip">
            <a:extLst>
              <a:ext uri="{FF2B5EF4-FFF2-40B4-BE49-F238E27FC236}">
                <a16:creationId xmlns:a16="http://schemas.microsoft.com/office/drawing/2014/main" id="{DC3606C4-056C-4F96-A536-8C4F2B0D7F09}"/>
              </a:ext>
            </a:extLst>
          </p:cNvPr>
          <p:cNvSpPr>
            <a:spLocks noGrp="1"/>
          </p:cNvSpPr>
          <p:nvPr/>
        </p:nvSpPr>
        <p:spPr>
          <a:xfrm>
            <a:off x="971550" y="4610100"/>
            <a:ext cx="3333750" cy="323850"/>
          </a:xfrm>
          <a:prstGeom prst="roundRect">
            <a:avLst>
              <a:gd name="adj" fmla="val 35294"/>
            </a:avLst>
          </a:prstGeom>
          <a:solidFill>
            <a:srgbClr val="0D2430"/>
          </a:solidFill>
          <a:ln w="9525">
            <a:solidFill>
              <a:srgbClr val="2E515E"/>
            </a:solidFill>
            <a:prstDash val="solid"/>
          </a:ln>
        </p:spPr>
      </p:sp>
      <p:sp>
        <p:nvSpPr>
          <p:cNvPr id="8" name="slide7-left-chip-copy">
            <a:extLst>
              <a:ext uri="{FF2B5EF4-FFF2-40B4-BE49-F238E27FC236}">
                <a16:creationId xmlns:a16="http://schemas.microsoft.com/office/drawing/2014/main" id="{726EBABA-AC1D-4E00-A7CB-1BC2E1718379}"/>
              </a:ext>
            </a:extLst>
          </p:cNvPr>
          <p:cNvSpPr>
            <a:spLocks noGrp="1"/>
          </p:cNvSpPr>
          <p:nvPr/>
        </p:nvSpPr>
        <p:spPr>
          <a:xfrm>
            <a:off x="1123950" y="4686300"/>
            <a:ext cx="30289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125" b="1">
                <a:solidFill>
                  <a:srgbClr val="86F1E2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86F1E2"/>
                </a:solidFill>
                <a:latin typeface="Aptos"/>
                <a:ea typeface="Aptos"/>
                <a:cs typeface="Aptos"/>
              </a:rPr>
              <a:t>Flagship hub concept for the eastern corridor</a:t>
            </a:r>
          </a:p>
        </p:txBody>
      </p:sp>
      <p:sp>
        <p:nvSpPr>
          <p:cNvPr id="9" name="label-KOLKATA THESIS">
            <a:extLst>
              <a:ext uri="{FF2B5EF4-FFF2-40B4-BE49-F238E27FC236}">
                <a16:creationId xmlns:a16="http://schemas.microsoft.com/office/drawing/2014/main" id="{32E690F7-3957-4495-A377-C94CD5C4F327}"/>
              </a:ext>
            </a:extLst>
          </p:cNvPr>
          <p:cNvSpPr>
            <a:spLocks noGrp="1"/>
          </p:cNvSpPr>
          <p:nvPr/>
        </p:nvSpPr>
        <p:spPr>
          <a:xfrm>
            <a:off x="6724650" y="685800"/>
            <a:ext cx="1714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050" b="1">
                <a:solidFill>
                  <a:srgbClr val="86F1E2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86F1E2"/>
                </a:solidFill>
                <a:latin typeface="Aptos"/>
                <a:ea typeface="Aptos"/>
                <a:cs typeface="Aptos"/>
              </a:rPr>
              <a:t>KOLKATA THESIS</a:t>
            </a:r>
          </a:p>
        </p:txBody>
      </p:sp>
      <p:sp>
        <p:nvSpPr>
          <p:cNvPr id="10" name="slide7-title">
            <a:extLst>
              <a:ext uri="{FF2B5EF4-FFF2-40B4-BE49-F238E27FC236}">
                <a16:creationId xmlns:a16="http://schemas.microsoft.com/office/drawing/2014/main" id="{9FA6D4C2-FF55-4250-A6A2-009EC60E1C42}"/>
              </a:ext>
            </a:extLst>
          </p:cNvPr>
          <p:cNvSpPr>
            <a:spLocks noGrp="1"/>
          </p:cNvSpPr>
          <p:nvPr/>
        </p:nvSpPr>
        <p:spPr>
          <a:xfrm>
            <a:off x="6724650" y="1028700"/>
            <a:ext cx="4305300" cy="990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72222"/>
          </a:bodyPr>
          <a:lstStyle/>
          <a:p>
            <a:pPr algn="l">
              <a:defRPr sz="3000" b="1">
                <a:solidFill>
                  <a:srgbClr val="F8F4EE"/>
                </a:solidFill>
                <a:latin typeface="Aptos Display"/>
                <a:ea typeface="Aptos Display"/>
                <a:cs typeface="Aptos Display"/>
              </a:defRPr>
            </a:pPr>
            <a:r>
              <a:rPr sz="3000" b="1">
                <a:solidFill>
                  <a:srgbClr val="F8F4EE"/>
                </a:solidFill>
                <a:latin typeface="Aptos Display"/>
                <a:ea typeface="Aptos Display"/>
                <a:cs typeface="Aptos Display"/>
              </a:rPr>
              <a:t>Kolkata gives DCR logistics visibility, policy relevance, and a public stage</a:t>
            </a:r>
          </a:p>
        </p:txBody>
      </p:sp>
      <p:sp>
        <p:nvSpPr>
          <p:cNvPr id="11" name="slide7-pillar-1">
            <a:extLst>
              <a:ext uri="{FF2B5EF4-FFF2-40B4-BE49-F238E27FC236}">
                <a16:creationId xmlns:a16="http://schemas.microsoft.com/office/drawing/2014/main" id="{0DF1765E-1E3D-4FA7-85AA-520BEF5418FE}"/>
              </a:ext>
            </a:extLst>
          </p:cNvPr>
          <p:cNvSpPr>
            <a:spLocks noGrp="1"/>
          </p:cNvSpPr>
          <p:nvPr/>
        </p:nvSpPr>
        <p:spPr>
          <a:xfrm>
            <a:off x="6724650" y="2400300"/>
            <a:ext cx="4629150" cy="647700"/>
          </a:xfrm>
          <a:prstGeom prst="roundRect">
            <a:avLst>
              <a:gd name="adj" fmla="val 23529"/>
            </a:avLst>
          </a:prstGeom>
          <a:solidFill>
            <a:srgbClr val="101A25"/>
          </a:solidFill>
          <a:ln w="9525">
            <a:solidFill>
              <a:srgbClr val="273645"/>
            </a:solidFill>
            <a:prstDash val="solid"/>
          </a:ln>
        </p:spPr>
      </p:sp>
      <p:sp>
        <p:nvSpPr>
          <p:cNvPr id="12" name="slide7-pillar-no-1">
            <a:extLst>
              <a:ext uri="{FF2B5EF4-FFF2-40B4-BE49-F238E27FC236}">
                <a16:creationId xmlns:a16="http://schemas.microsoft.com/office/drawing/2014/main" id="{6F78AE7B-5CCE-4BA2-88F4-F90D7A9FB501}"/>
              </a:ext>
            </a:extLst>
          </p:cNvPr>
          <p:cNvSpPr>
            <a:spLocks noGrp="1"/>
          </p:cNvSpPr>
          <p:nvPr/>
        </p:nvSpPr>
        <p:spPr>
          <a:xfrm>
            <a:off x="6915150" y="2609850"/>
            <a:ext cx="3048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350" b="1">
                <a:solidFill>
                  <a:srgbClr val="86F1E2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86F1E2"/>
                </a:solidFill>
                <a:latin typeface="Aptos Display"/>
                <a:ea typeface="Aptos Display"/>
                <a:cs typeface="Aptos Display"/>
              </a:rPr>
              <a:t>1</a:t>
            </a:r>
          </a:p>
        </p:txBody>
      </p:sp>
      <p:sp>
        <p:nvSpPr>
          <p:cNvPr id="13" name="slide7-pillar-copy-1">
            <a:extLst>
              <a:ext uri="{FF2B5EF4-FFF2-40B4-BE49-F238E27FC236}">
                <a16:creationId xmlns:a16="http://schemas.microsoft.com/office/drawing/2014/main" id="{7A330111-563E-4648-93BA-AB46C4DB8371}"/>
              </a:ext>
            </a:extLst>
          </p:cNvPr>
          <p:cNvSpPr>
            <a:spLocks noGrp="1"/>
          </p:cNvSpPr>
          <p:nvPr/>
        </p:nvSpPr>
        <p:spPr>
          <a:xfrm>
            <a:off x="7372350" y="2514600"/>
            <a:ext cx="36766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85615"/>
          </a:bodyPr>
          <a:lstStyle/>
          <a:p>
            <a:pPr algn="l">
              <a:defRPr sz="1275" b="0">
                <a:solidFill>
                  <a:srgbClr val="D7D3CD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D7D3CD"/>
                </a:solidFill>
                <a:latin typeface="Aptos"/>
                <a:ea typeface="Aptos"/>
                <a:cs typeface="Aptos"/>
              </a:rPr>
              <a:t>Port and logistics access can shorten the path for imported components, tooling, and specialized EV subsystems.</a:t>
            </a:r>
          </a:p>
        </p:txBody>
      </p:sp>
      <p:sp>
        <p:nvSpPr>
          <p:cNvPr id="14" name="slide7-pillar-2">
            <a:extLst>
              <a:ext uri="{FF2B5EF4-FFF2-40B4-BE49-F238E27FC236}">
                <a16:creationId xmlns:a16="http://schemas.microsoft.com/office/drawing/2014/main" id="{4E01F895-A424-4F81-848C-62F6549BAF53}"/>
              </a:ext>
            </a:extLst>
          </p:cNvPr>
          <p:cNvSpPr>
            <a:spLocks noGrp="1"/>
          </p:cNvSpPr>
          <p:nvPr/>
        </p:nvSpPr>
        <p:spPr>
          <a:xfrm>
            <a:off x="6724650" y="3200400"/>
            <a:ext cx="4629150" cy="647700"/>
          </a:xfrm>
          <a:prstGeom prst="roundRect">
            <a:avLst>
              <a:gd name="adj" fmla="val 23529"/>
            </a:avLst>
          </a:prstGeom>
          <a:solidFill>
            <a:srgbClr val="0E1721"/>
          </a:solidFill>
          <a:ln w="9525">
            <a:solidFill>
              <a:srgbClr val="273645"/>
            </a:solidFill>
            <a:prstDash val="solid"/>
          </a:ln>
        </p:spPr>
      </p:sp>
      <p:sp>
        <p:nvSpPr>
          <p:cNvPr id="15" name="slide7-pillar-no-2">
            <a:extLst>
              <a:ext uri="{FF2B5EF4-FFF2-40B4-BE49-F238E27FC236}">
                <a16:creationId xmlns:a16="http://schemas.microsoft.com/office/drawing/2014/main" id="{9A5F9AD2-FE39-4AE4-B35C-8610447673FE}"/>
              </a:ext>
            </a:extLst>
          </p:cNvPr>
          <p:cNvSpPr>
            <a:spLocks noGrp="1"/>
          </p:cNvSpPr>
          <p:nvPr/>
        </p:nvSpPr>
        <p:spPr>
          <a:xfrm>
            <a:off x="6915150" y="3409950"/>
            <a:ext cx="3048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350" b="1">
                <a:solidFill>
                  <a:srgbClr val="FFD78D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D78D"/>
                </a:solidFill>
                <a:latin typeface="Aptos Display"/>
                <a:ea typeface="Aptos Display"/>
                <a:cs typeface="Aptos Display"/>
              </a:rPr>
              <a:t>2</a:t>
            </a:r>
          </a:p>
        </p:txBody>
      </p:sp>
      <p:sp>
        <p:nvSpPr>
          <p:cNvPr id="16" name="slide7-pillar-copy-2">
            <a:extLst>
              <a:ext uri="{FF2B5EF4-FFF2-40B4-BE49-F238E27FC236}">
                <a16:creationId xmlns:a16="http://schemas.microsoft.com/office/drawing/2014/main" id="{06FC84DD-6440-4A81-B27C-0B533D08A13D}"/>
              </a:ext>
            </a:extLst>
          </p:cNvPr>
          <p:cNvSpPr>
            <a:spLocks noGrp="1"/>
          </p:cNvSpPr>
          <p:nvPr/>
        </p:nvSpPr>
        <p:spPr>
          <a:xfrm>
            <a:off x="7372350" y="3314700"/>
            <a:ext cx="36766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72732"/>
          </a:bodyPr>
          <a:lstStyle/>
          <a:p>
            <a:pPr algn="l">
              <a:defRPr sz="1275" b="0">
                <a:solidFill>
                  <a:srgbClr val="D7D3CD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D7D3CD"/>
                </a:solidFill>
                <a:latin typeface="Aptos"/>
                <a:ea typeface="Aptos"/>
                <a:cs typeface="Aptos"/>
              </a:rPr>
              <a:t>A large urban vehicle base gives DCR a visible intake market for donor cars, enthusiast builds, and early commercial conversion pilots.</a:t>
            </a:r>
          </a:p>
        </p:txBody>
      </p:sp>
      <p:sp>
        <p:nvSpPr>
          <p:cNvPr id="17" name="slide7-pillar-3">
            <a:extLst>
              <a:ext uri="{FF2B5EF4-FFF2-40B4-BE49-F238E27FC236}">
                <a16:creationId xmlns:a16="http://schemas.microsoft.com/office/drawing/2014/main" id="{C4102CC2-63FF-4A6C-813B-116BEC6421D7}"/>
              </a:ext>
            </a:extLst>
          </p:cNvPr>
          <p:cNvSpPr>
            <a:spLocks noGrp="1"/>
          </p:cNvSpPr>
          <p:nvPr/>
        </p:nvSpPr>
        <p:spPr>
          <a:xfrm>
            <a:off x="6724650" y="4000500"/>
            <a:ext cx="4629150" cy="647700"/>
          </a:xfrm>
          <a:prstGeom prst="roundRect">
            <a:avLst>
              <a:gd name="adj" fmla="val 23529"/>
            </a:avLst>
          </a:prstGeom>
          <a:solidFill>
            <a:srgbClr val="101A25"/>
          </a:solidFill>
          <a:ln w="9525">
            <a:solidFill>
              <a:srgbClr val="273645"/>
            </a:solidFill>
            <a:prstDash val="solid"/>
          </a:ln>
        </p:spPr>
      </p:sp>
      <p:sp>
        <p:nvSpPr>
          <p:cNvPr id="18" name="slide7-pillar-no-3">
            <a:extLst>
              <a:ext uri="{FF2B5EF4-FFF2-40B4-BE49-F238E27FC236}">
                <a16:creationId xmlns:a16="http://schemas.microsoft.com/office/drawing/2014/main" id="{7AA39989-0E73-4259-8A8A-AD19A6B43F66}"/>
              </a:ext>
            </a:extLst>
          </p:cNvPr>
          <p:cNvSpPr>
            <a:spLocks noGrp="1"/>
          </p:cNvSpPr>
          <p:nvPr/>
        </p:nvSpPr>
        <p:spPr>
          <a:xfrm>
            <a:off x="6915150" y="4210050"/>
            <a:ext cx="3048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350" b="1">
                <a:solidFill>
                  <a:srgbClr val="86F1E2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86F1E2"/>
                </a:solidFill>
                <a:latin typeface="Aptos Display"/>
                <a:ea typeface="Aptos Display"/>
                <a:cs typeface="Aptos Display"/>
              </a:rPr>
              <a:t>3</a:t>
            </a:r>
          </a:p>
        </p:txBody>
      </p:sp>
      <p:sp>
        <p:nvSpPr>
          <p:cNvPr id="19" name="slide7-pillar-copy-3">
            <a:extLst>
              <a:ext uri="{FF2B5EF4-FFF2-40B4-BE49-F238E27FC236}">
                <a16:creationId xmlns:a16="http://schemas.microsoft.com/office/drawing/2014/main" id="{6F822095-D7E7-492E-8FAC-7CDF3A8F7006}"/>
              </a:ext>
            </a:extLst>
          </p:cNvPr>
          <p:cNvSpPr>
            <a:spLocks noGrp="1"/>
          </p:cNvSpPr>
          <p:nvPr/>
        </p:nvSpPr>
        <p:spPr>
          <a:xfrm>
            <a:off x="7372350" y="4114800"/>
            <a:ext cx="36766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75468"/>
          </a:bodyPr>
          <a:lstStyle/>
          <a:p>
            <a:pPr algn="l">
              <a:defRPr sz="1275" b="0">
                <a:solidFill>
                  <a:srgbClr val="D7D3CD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D7D3CD"/>
                </a:solidFill>
                <a:latin typeface="Aptos"/>
                <a:ea typeface="Aptos"/>
                <a:cs typeface="Aptos"/>
              </a:rPr>
              <a:t>The state's transport priorities already reference lower-carbon transport, green infrastructure, and private investment participation.</a:t>
            </a:r>
          </a:p>
        </p:txBody>
      </p:sp>
      <p:sp>
        <p:nvSpPr>
          <p:cNvPr id="20" name="slide7-pillar-4">
            <a:extLst>
              <a:ext uri="{FF2B5EF4-FFF2-40B4-BE49-F238E27FC236}">
                <a16:creationId xmlns:a16="http://schemas.microsoft.com/office/drawing/2014/main" id="{4103E94B-F7AF-4DC0-9379-C416C9F5408E}"/>
              </a:ext>
            </a:extLst>
          </p:cNvPr>
          <p:cNvSpPr>
            <a:spLocks noGrp="1"/>
          </p:cNvSpPr>
          <p:nvPr/>
        </p:nvSpPr>
        <p:spPr>
          <a:xfrm>
            <a:off x="6724650" y="4800600"/>
            <a:ext cx="4629150" cy="647700"/>
          </a:xfrm>
          <a:prstGeom prst="roundRect">
            <a:avLst>
              <a:gd name="adj" fmla="val 23529"/>
            </a:avLst>
          </a:prstGeom>
          <a:solidFill>
            <a:srgbClr val="0E1721"/>
          </a:solidFill>
          <a:ln w="9525">
            <a:solidFill>
              <a:srgbClr val="273645"/>
            </a:solidFill>
            <a:prstDash val="solid"/>
          </a:ln>
        </p:spPr>
      </p:sp>
      <p:sp>
        <p:nvSpPr>
          <p:cNvPr id="21" name="slide7-pillar-no-4">
            <a:extLst>
              <a:ext uri="{FF2B5EF4-FFF2-40B4-BE49-F238E27FC236}">
                <a16:creationId xmlns:a16="http://schemas.microsoft.com/office/drawing/2014/main" id="{3765596F-04B8-4A8F-9B03-77D7C4B8E802}"/>
              </a:ext>
            </a:extLst>
          </p:cNvPr>
          <p:cNvSpPr>
            <a:spLocks noGrp="1"/>
          </p:cNvSpPr>
          <p:nvPr/>
        </p:nvSpPr>
        <p:spPr>
          <a:xfrm>
            <a:off x="6915150" y="5010150"/>
            <a:ext cx="3048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350" b="1">
                <a:solidFill>
                  <a:srgbClr val="FFD78D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D78D"/>
                </a:solidFill>
                <a:latin typeface="Aptos Display"/>
                <a:ea typeface="Aptos Display"/>
                <a:cs typeface="Aptos Display"/>
              </a:rPr>
              <a:t>4</a:t>
            </a:r>
          </a:p>
        </p:txBody>
      </p:sp>
      <p:sp>
        <p:nvSpPr>
          <p:cNvPr id="22" name="slide7-pillar-copy-4">
            <a:extLst>
              <a:ext uri="{FF2B5EF4-FFF2-40B4-BE49-F238E27FC236}">
                <a16:creationId xmlns:a16="http://schemas.microsoft.com/office/drawing/2014/main" id="{18781231-834A-4EA3-8ACC-3A6F6801955B}"/>
              </a:ext>
            </a:extLst>
          </p:cNvPr>
          <p:cNvSpPr>
            <a:spLocks noGrp="1"/>
          </p:cNvSpPr>
          <p:nvPr/>
        </p:nvSpPr>
        <p:spPr>
          <a:xfrm>
            <a:off x="7372350" y="4914900"/>
            <a:ext cx="36766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75856"/>
          </a:bodyPr>
          <a:lstStyle/>
          <a:p>
            <a:pPr algn="l">
              <a:defRPr sz="1275" b="0">
                <a:solidFill>
                  <a:srgbClr val="D7D3CD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D7D3CD"/>
                </a:solidFill>
                <a:latin typeface="Aptos"/>
                <a:ea typeface="Aptos"/>
                <a:cs typeface="Aptos"/>
              </a:rPr>
              <a:t>Kolkata can become the brand theater where restoration, charging, training, and service all appear in one city-scale mobility story.</a:t>
            </a:r>
          </a:p>
        </p:txBody>
      </p:sp>
      <p:sp>
        <p:nvSpPr>
          <p:cNvPr id="23" name="slide7-bottom-chip">
            <a:extLst>
              <a:ext uri="{FF2B5EF4-FFF2-40B4-BE49-F238E27FC236}">
                <a16:creationId xmlns:a16="http://schemas.microsoft.com/office/drawing/2014/main" id="{152D643B-DE92-47D6-8AE2-B08E151B3AFF}"/>
              </a:ext>
            </a:extLst>
          </p:cNvPr>
          <p:cNvSpPr>
            <a:spLocks noGrp="1"/>
          </p:cNvSpPr>
          <p:nvPr/>
        </p:nvSpPr>
        <p:spPr>
          <a:xfrm>
            <a:off x="6724650" y="5848350"/>
            <a:ext cx="4514850" cy="323850"/>
          </a:xfrm>
          <a:prstGeom prst="roundRect">
            <a:avLst>
              <a:gd name="adj" fmla="val 35294"/>
            </a:avLst>
          </a:prstGeom>
          <a:solidFill>
            <a:srgbClr val="0D2430"/>
          </a:solidFill>
          <a:ln w="9525">
            <a:solidFill>
              <a:srgbClr val="325062"/>
            </a:solidFill>
            <a:prstDash val="solid"/>
          </a:ln>
        </p:spPr>
      </p:sp>
      <p:sp>
        <p:nvSpPr>
          <p:cNvPr id="24" name="slide7-bottom-copy">
            <a:extLst>
              <a:ext uri="{FF2B5EF4-FFF2-40B4-BE49-F238E27FC236}">
                <a16:creationId xmlns:a16="http://schemas.microsoft.com/office/drawing/2014/main" id="{C545D0DA-A52C-4CF6-B97D-B358CB62F3B0}"/>
              </a:ext>
            </a:extLst>
          </p:cNvPr>
          <p:cNvSpPr>
            <a:spLocks noGrp="1"/>
          </p:cNvSpPr>
          <p:nvPr/>
        </p:nvSpPr>
        <p:spPr>
          <a:xfrm>
            <a:off x="6896100" y="5924550"/>
            <a:ext cx="41719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125" b="1">
                <a:solidFill>
                  <a:srgbClr val="86F1E2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86F1E2"/>
                </a:solidFill>
                <a:latin typeface="Aptos"/>
                <a:ea typeface="Aptos"/>
                <a:cs typeface="Aptos"/>
              </a:rPr>
              <a:t>Project ambition: build India's most visible integrated EV conversion hub in Kolkata.</a:t>
            </a:r>
          </a:p>
        </p:txBody>
      </p:sp>
      <p:sp>
        <p:nvSpPr>
          <p:cNvPr id="25" name="footer-name-7">
            <a:extLst>
              <a:ext uri="{FF2B5EF4-FFF2-40B4-BE49-F238E27FC236}">
                <a16:creationId xmlns:a16="http://schemas.microsoft.com/office/drawing/2014/main" id="{7CAA1BEA-53D8-4F48-B4D3-F4FAD92C9517}"/>
              </a:ext>
            </a:extLst>
          </p:cNvPr>
          <p:cNvSpPr>
            <a:spLocks noGrp="1"/>
          </p:cNvSpPr>
          <p:nvPr/>
        </p:nvSpPr>
        <p:spPr>
          <a:xfrm>
            <a:off x="685800" y="65151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900" b="1">
                <a:solidFill>
                  <a:srgbClr val="8694A4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8694A4"/>
                </a:solidFill>
                <a:latin typeface="Aptos"/>
                <a:ea typeface="Aptos"/>
                <a:cs typeface="Aptos"/>
              </a:rPr>
              <a:t>Dead Car Restoration</a:t>
            </a:r>
          </a:p>
        </p:txBody>
      </p:sp>
      <p:sp>
        <p:nvSpPr>
          <p:cNvPr id="26" name="footer-page-7">
            <a:extLst>
              <a:ext uri="{FF2B5EF4-FFF2-40B4-BE49-F238E27FC236}">
                <a16:creationId xmlns:a16="http://schemas.microsoft.com/office/drawing/2014/main" id="{C98546B5-29DD-46A8-B353-02B1895FA594}"/>
              </a:ext>
            </a:extLst>
          </p:cNvPr>
          <p:cNvSpPr>
            <a:spLocks noGrp="1"/>
          </p:cNvSpPr>
          <p:nvPr/>
        </p:nvSpPr>
        <p:spPr>
          <a:xfrm>
            <a:off x="11315700" y="6515100"/>
            <a:ext cx="3048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900" b="1">
                <a:solidFill>
                  <a:srgbClr val="8694A4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8694A4"/>
                </a:solidFill>
                <a:latin typeface="Aptos"/>
                <a:ea typeface="Aptos"/>
                <a:cs typeface="Aptos"/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20750323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2EEE8"/>
            </a:gs>
            <a:gs pos="100000">
              <a:srgbClr val="E8EEF1"/>
            </a:gs>
          </a:gsLst>
          <a:lin ang="8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F96A8F8B-A91A-4083-8D32-7701769FD169}"/>
              </a:ext>
            </a:extLst>
          </p:cNvPr>
          <p:cNvSpPr>
            <a:spLocks noGrp="1"/>
          </p:cNvSpPr>
          <p:nvPr/>
        </p:nvSpPr>
        <p:spPr>
          <a:xfrm>
            <a:off x="685800" y="685800"/>
            <a:ext cx="133350" cy="5467350"/>
          </a:xfrm>
          <a:prstGeom prst="rect">
            <a:avLst/>
          </a:prstGeom>
          <a:gradFill>
            <a:gsLst>
              <a:gs pos="0">
                <a:srgbClr val="F4A524"/>
              </a:gs>
              <a:gs pos="100000">
                <a:srgbClr val="00D5C0"/>
              </a:gs>
            </a:gsLst>
            <a:lin ang="10800000"/>
          </a:gradFill>
          <a:ln w="0">
            <a:noFill/>
            <a:prstDash val="solid"/>
          </a:ln>
        </p:spPr>
      </p:sp>
      <p:sp>
        <p:nvSpPr>
          <p:cNvPr id="2" name="label-PROPOSAL NOTE">
            <a:extLst>
              <a:ext uri="{FF2B5EF4-FFF2-40B4-BE49-F238E27FC236}">
                <a16:creationId xmlns:a16="http://schemas.microsoft.com/office/drawing/2014/main" id="{C8700089-5E1B-48C3-AA6D-8449132966D7}"/>
              </a:ext>
            </a:extLst>
          </p:cNvPr>
          <p:cNvSpPr>
            <a:spLocks noGrp="1"/>
          </p:cNvSpPr>
          <p:nvPr/>
        </p:nvSpPr>
        <p:spPr>
          <a:xfrm>
            <a:off x="1028700" y="685800"/>
            <a:ext cx="1714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050" b="1">
                <a:solidFill>
                  <a:srgbClr val="375864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375864"/>
                </a:solidFill>
                <a:latin typeface="Aptos"/>
                <a:ea typeface="Aptos"/>
                <a:cs typeface="Aptos"/>
              </a:rPr>
              <a:t>PROPOSAL NOTE</a:t>
            </a:r>
          </a:p>
        </p:txBody>
      </p:sp>
      <p:sp>
        <p:nvSpPr>
          <p:cNvPr id="3" name="slide8-title">
            <a:extLst>
              <a:ext uri="{FF2B5EF4-FFF2-40B4-BE49-F238E27FC236}">
                <a16:creationId xmlns:a16="http://schemas.microsoft.com/office/drawing/2014/main" id="{0364DD32-0C8F-413C-ADA3-5C53563A6580}"/>
              </a:ext>
            </a:extLst>
          </p:cNvPr>
          <p:cNvSpPr>
            <a:spLocks noGrp="1"/>
          </p:cNvSpPr>
          <p:nvPr/>
        </p:nvSpPr>
        <p:spPr>
          <a:xfrm>
            <a:off x="1028700" y="1047750"/>
            <a:ext cx="4800600" cy="1257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1667"/>
          </a:bodyPr>
          <a:lstStyle/>
          <a:p>
            <a:pPr algn="l">
              <a:defRPr sz="3000" b="1">
                <a:solidFill>
                  <a:srgbClr val="091018"/>
                </a:solidFill>
                <a:latin typeface="Aptos Display"/>
                <a:ea typeface="Aptos Display"/>
                <a:cs typeface="Aptos Display"/>
              </a:defRPr>
            </a:pPr>
            <a:r>
              <a:rPr sz="3000" b="1">
                <a:solidFill>
                  <a:srgbClr val="091018"/>
                </a:solidFill>
                <a:latin typeface="Aptos Display"/>
                <a:ea typeface="Aptos Display"/>
                <a:cs typeface="Aptos Display"/>
              </a:rPr>
              <a:t>Proposal note for Kolkata Government and state transport bodies</a:t>
            </a:r>
          </a:p>
        </p:txBody>
      </p:sp>
      <p:sp>
        <p:nvSpPr>
          <p:cNvPr id="4" name="slide8-image-frame">
            <a:extLst>
              <a:ext uri="{FF2B5EF4-FFF2-40B4-BE49-F238E27FC236}">
                <a16:creationId xmlns:a16="http://schemas.microsoft.com/office/drawing/2014/main" id="{8171B8D4-8A4E-43A8-9534-5916AF199F57}"/>
              </a:ext>
            </a:extLst>
          </p:cNvPr>
          <p:cNvSpPr>
            <a:spLocks noGrp="1"/>
          </p:cNvSpPr>
          <p:nvPr/>
        </p:nvSpPr>
        <p:spPr>
          <a:xfrm>
            <a:off x="6477000" y="914400"/>
            <a:ext cx="4343400" cy="2038350"/>
          </a:xfrm>
          <a:prstGeom prst="roundRect">
            <a:avLst>
              <a:gd name="adj" fmla="val 11215"/>
            </a:avLst>
          </a:prstGeom>
          <a:solidFill>
            <a:srgbClr val="DCE8ED"/>
          </a:solidFill>
          <a:ln w="9525">
            <a:solidFill>
              <a:srgbClr val="C4D5DB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6">
            <a:scrgbClr r="0" g="0" b="0"/>
          </a:effectRef>
          <a:fontRef idx="major"/>
        </p:style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3"/>
          <a:srcRect t="17807" b="17807"/>
          <a:stretch>
            <a:fillRect/>
          </a:stretch>
        </p:blipFill>
        <p:spPr>
          <a:xfrm>
            <a:off x="6629400" y="1066800"/>
            <a:ext cx="4038600" cy="1733550"/>
          </a:xfrm>
          <a:prstGeom prst="roundRect">
            <a:avLst>
              <a:gd name="adj" fmla="val 8791"/>
            </a:avLst>
          </a:prstGeom>
        </p:spPr>
      </p:pic>
      <p:sp>
        <p:nvSpPr>
          <p:cNvPr id="6" name="slide8-subtitle">
            <a:extLst>
              <a:ext uri="{FF2B5EF4-FFF2-40B4-BE49-F238E27FC236}">
                <a16:creationId xmlns:a16="http://schemas.microsoft.com/office/drawing/2014/main" id="{533D1B81-F607-4BCD-93CC-CD58E1F0A7B7}"/>
              </a:ext>
            </a:extLst>
          </p:cNvPr>
          <p:cNvSpPr>
            <a:spLocks noGrp="1"/>
          </p:cNvSpPr>
          <p:nvPr/>
        </p:nvSpPr>
        <p:spPr>
          <a:xfrm>
            <a:off x="1028700" y="2438400"/>
            <a:ext cx="48577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82946"/>
          </a:bodyPr>
          <a:lstStyle/>
          <a:p>
            <a:pPr algn="l">
              <a:defRPr sz="1725" b="0">
                <a:solidFill>
                  <a:srgbClr val="41525E"/>
                </a:solidFill>
                <a:latin typeface="Aptos"/>
                <a:ea typeface="Aptos"/>
                <a:cs typeface="Aptos"/>
              </a:defRPr>
            </a:pPr>
            <a:r>
              <a:rPr sz="1725" b="0">
                <a:solidFill>
                  <a:srgbClr val="41525E"/>
                </a:solidFill>
                <a:latin typeface="Aptos"/>
                <a:ea typeface="Aptos"/>
                <a:cs typeface="Aptos"/>
              </a:rPr>
              <a:t>Position Dead Car Restoration as a green-mobility, restoration, training, and charging project that helps Kolkata visibly lead the next phase of practical urban transition.</a:t>
            </a:r>
          </a:p>
        </p:txBody>
      </p:sp>
      <p:sp>
        <p:nvSpPr>
          <p:cNvPr id="7" name="slide8-left-note">
            <a:extLst>
              <a:ext uri="{FF2B5EF4-FFF2-40B4-BE49-F238E27FC236}">
                <a16:creationId xmlns:a16="http://schemas.microsoft.com/office/drawing/2014/main" id="{152EA185-FC92-4B6D-8CA9-044A612A77D6}"/>
              </a:ext>
            </a:extLst>
          </p:cNvPr>
          <p:cNvSpPr>
            <a:spLocks noGrp="1"/>
          </p:cNvSpPr>
          <p:nvPr/>
        </p:nvSpPr>
        <p:spPr>
          <a:xfrm>
            <a:off x="1028700" y="3390900"/>
            <a:ext cx="4629150" cy="2171700"/>
          </a:xfrm>
          <a:prstGeom prst="roundRect">
            <a:avLst>
              <a:gd name="adj" fmla="val 10526"/>
            </a:avLst>
          </a:prstGeom>
          <a:solidFill>
            <a:srgbClr val="FFFFFF"/>
          </a:solidFill>
          <a:ln w="9525">
            <a:solidFill>
              <a:srgbClr val="C4CDD4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6">
            <a:scrgbClr r="0" g="0" b="0"/>
          </a:effectRef>
          <a:fontRef idx="major"/>
        </p:style>
      </p:sp>
      <p:sp>
        <p:nvSpPr>
          <p:cNvPr id="8" name="slide8-left-note-title">
            <a:extLst>
              <a:ext uri="{FF2B5EF4-FFF2-40B4-BE49-F238E27FC236}">
                <a16:creationId xmlns:a16="http://schemas.microsoft.com/office/drawing/2014/main" id="{C145882C-7917-4ECF-A9E5-EF8EE0CC481A}"/>
              </a:ext>
            </a:extLst>
          </p:cNvPr>
          <p:cNvSpPr>
            <a:spLocks noGrp="1"/>
          </p:cNvSpPr>
          <p:nvPr/>
        </p:nvSpPr>
        <p:spPr>
          <a:xfrm>
            <a:off x="1314450" y="3295650"/>
            <a:ext cx="3429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650" b="1">
                <a:solidFill>
                  <a:srgbClr val="091018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091018"/>
                </a:solidFill>
                <a:latin typeface="Aptos"/>
                <a:ea typeface="Aptos"/>
                <a:cs typeface="Aptos"/>
              </a:rPr>
              <a:t>Why it fits the city agenda</a:t>
            </a:r>
          </a:p>
        </p:txBody>
      </p:sp>
      <p:sp>
        <p:nvSpPr>
          <p:cNvPr id="9" name="slide8-left-note-bullets">
            <a:extLst>
              <a:ext uri="{FF2B5EF4-FFF2-40B4-BE49-F238E27FC236}">
                <a16:creationId xmlns:a16="http://schemas.microsoft.com/office/drawing/2014/main" id="{9F4FDFFE-8DB2-4E23-87CD-460EED9D0267}"/>
              </a:ext>
            </a:extLst>
          </p:cNvPr>
          <p:cNvSpPr>
            <a:spLocks noGrp="1"/>
          </p:cNvSpPr>
          <p:nvPr/>
        </p:nvSpPr>
        <p:spPr>
          <a:xfrm>
            <a:off x="1314450" y="4019550"/>
            <a:ext cx="3962400" cy="1295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80103"/>
          </a:bodyPr>
          <a:lstStyle/>
          <a:p>
            <a:pPr marL="28" indent="-12" algn="l">
              <a:spcAft>
                <a:spcPts val="10"/>
              </a:spcAft>
              <a:buChar char="•"/>
              <a:defRPr sz="1350" b="0">
                <a:solidFill>
                  <a:srgbClr val="4B5964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B5964"/>
                </a:solidFill>
                <a:latin typeface="Aptos"/>
                <a:ea typeface="Aptos"/>
                <a:cs typeface="Aptos"/>
              </a:rPr>
              <a:t>It creates a visible low-carbon mobility story without waiting for an entirely new vehicle base to replace existing cars.</a:t>
            </a:r>
          </a:p>
          <a:p>
            <a:pPr marL="28" indent="-12" algn="l">
              <a:spcAft>
                <a:spcPts val="10"/>
              </a:spcAft>
              <a:buChar char="•"/>
              <a:defRPr sz="1350" b="0">
                <a:solidFill>
                  <a:srgbClr val="4B5964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B5964"/>
                </a:solidFill>
                <a:latin typeface="Aptos"/>
                <a:ea typeface="Aptos"/>
                <a:cs typeface="Aptos"/>
              </a:rPr>
              <a:t>It combines industrial work, charging access, and skills development in a way that can live inside a broader green infrastructure narrative.</a:t>
            </a:r>
          </a:p>
          <a:p>
            <a:pPr marL="28" indent="-12" algn="l">
              <a:spcAft>
                <a:spcPts val="10"/>
              </a:spcAft>
              <a:buChar char="•"/>
              <a:defRPr sz="1350" b="0">
                <a:solidFill>
                  <a:srgbClr val="4B5964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B5964"/>
                </a:solidFill>
                <a:latin typeface="Aptos"/>
                <a:ea typeface="Aptos"/>
                <a:cs typeface="Aptos"/>
              </a:rPr>
              <a:t>It gives Kolkata a signature project that restores legacy vehicles emotionally while moving them toward cleaner road use.</a:t>
            </a:r>
          </a:p>
        </p:txBody>
      </p:sp>
      <p:sp>
        <p:nvSpPr>
          <p:cNvPr id="10" name="slide8-right-request">
            <a:extLst>
              <a:ext uri="{FF2B5EF4-FFF2-40B4-BE49-F238E27FC236}">
                <a16:creationId xmlns:a16="http://schemas.microsoft.com/office/drawing/2014/main" id="{F31E1C51-EAF3-4DB9-916A-253E0D88BE32}"/>
              </a:ext>
            </a:extLst>
          </p:cNvPr>
          <p:cNvSpPr>
            <a:spLocks noGrp="1"/>
          </p:cNvSpPr>
          <p:nvPr/>
        </p:nvSpPr>
        <p:spPr>
          <a:xfrm>
            <a:off x="5981700" y="3390900"/>
            <a:ext cx="4838700" cy="2171700"/>
          </a:xfrm>
          <a:prstGeom prst="roundRect">
            <a:avLst>
              <a:gd name="adj" fmla="val 10526"/>
            </a:avLst>
          </a:prstGeom>
          <a:solidFill>
            <a:srgbClr val="0E1822"/>
          </a:solidFill>
          <a:ln w="9525">
            <a:solidFill>
              <a:srgbClr val="2F4350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7">
            <a:scrgbClr r="0" g="0" b="0"/>
          </a:effectRef>
          <a:fontRef idx="major"/>
        </p:style>
      </p:sp>
      <p:sp>
        <p:nvSpPr>
          <p:cNvPr id="11" name="slide8-right-title">
            <a:extLst>
              <a:ext uri="{FF2B5EF4-FFF2-40B4-BE49-F238E27FC236}">
                <a16:creationId xmlns:a16="http://schemas.microsoft.com/office/drawing/2014/main" id="{F16030BE-89B6-404E-A8C8-F52AC1E98C10}"/>
              </a:ext>
            </a:extLst>
          </p:cNvPr>
          <p:cNvSpPr>
            <a:spLocks noGrp="1"/>
          </p:cNvSpPr>
          <p:nvPr/>
        </p:nvSpPr>
        <p:spPr>
          <a:xfrm>
            <a:off x="6305550" y="3657600"/>
            <a:ext cx="2476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650" b="1">
                <a:solidFill>
                  <a:srgbClr val="86F1E2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86F1E2"/>
                </a:solidFill>
                <a:latin typeface="Aptos"/>
                <a:ea typeface="Aptos"/>
                <a:cs typeface="Aptos"/>
              </a:rPr>
              <a:t>What DCR requests</a:t>
            </a:r>
          </a:p>
        </p:txBody>
      </p:sp>
      <p:sp>
        <p:nvSpPr>
          <p:cNvPr id="12" name="slide8-request-no-1">
            <a:extLst>
              <a:ext uri="{FF2B5EF4-FFF2-40B4-BE49-F238E27FC236}">
                <a16:creationId xmlns:a16="http://schemas.microsoft.com/office/drawing/2014/main" id="{9E58DF8E-50F6-4665-BA8D-3BA256BEA667}"/>
              </a:ext>
            </a:extLst>
          </p:cNvPr>
          <p:cNvSpPr>
            <a:spLocks noGrp="1"/>
          </p:cNvSpPr>
          <p:nvPr/>
        </p:nvSpPr>
        <p:spPr>
          <a:xfrm>
            <a:off x="6515100" y="3924300"/>
            <a:ext cx="2476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350" b="1">
                <a:solidFill>
                  <a:srgbClr val="FFD78D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D78D"/>
                </a:solidFill>
                <a:latin typeface="Aptos Display"/>
                <a:ea typeface="Aptos Display"/>
                <a:cs typeface="Aptos Display"/>
              </a:rPr>
              <a:t>1</a:t>
            </a:r>
          </a:p>
        </p:txBody>
      </p:sp>
      <p:sp>
        <p:nvSpPr>
          <p:cNvPr id="13" name="slide8-request-copy-1">
            <a:extLst>
              <a:ext uri="{FF2B5EF4-FFF2-40B4-BE49-F238E27FC236}">
                <a16:creationId xmlns:a16="http://schemas.microsoft.com/office/drawing/2014/main" id="{D4178B2B-22A0-410D-96B8-D0D5F938E24A}"/>
              </a:ext>
            </a:extLst>
          </p:cNvPr>
          <p:cNvSpPr>
            <a:spLocks noGrp="1"/>
          </p:cNvSpPr>
          <p:nvPr/>
        </p:nvSpPr>
        <p:spPr>
          <a:xfrm>
            <a:off x="6896100" y="3886200"/>
            <a:ext cx="34290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67708"/>
          </a:bodyPr>
          <a:lstStyle/>
          <a:p>
            <a:pPr algn="l">
              <a:defRPr sz="1200" b="0">
                <a:solidFill>
                  <a:srgbClr val="D7D3CD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D7D3CD"/>
                </a:solidFill>
                <a:latin typeface="Aptos"/>
                <a:ea typeface="Aptos"/>
                <a:cs typeface="Aptos"/>
              </a:rPr>
              <a:t>Industrial land or redevelopment-compatible site support for the flagship hub and demonstration yard.</a:t>
            </a:r>
          </a:p>
        </p:txBody>
      </p:sp>
      <p:sp>
        <p:nvSpPr>
          <p:cNvPr id="14" name="slide8-request-no-2">
            <a:extLst>
              <a:ext uri="{FF2B5EF4-FFF2-40B4-BE49-F238E27FC236}">
                <a16:creationId xmlns:a16="http://schemas.microsoft.com/office/drawing/2014/main" id="{AAD89C7F-C175-4641-B339-4D752663E859}"/>
              </a:ext>
            </a:extLst>
          </p:cNvPr>
          <p:cNvSpPr>
            <a:spLocks noGrp="1"/>
          </p:cNvSpPr>
          <p:nvPr/>
        </p:nvSpPr>
        <p:spPr>
          <a:xfrm>
            <a:off x="6515100" y="4305300"/>
            <a:ext cx="2476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350" b="1">
                <a:solidFill>
                  <a:srgbClr val="86F1E2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86F1E2"/>
                </a:solidFill>
                <a:latin typeface="Aptos Display"/>
                <a:ea typeface="Aptos Display"/>
                <a:cs typeface="Aptos Display"/>
              </a:rPr>
              <a:t>2</a:t>
            </a:r>
          </a:p>
        </p:txBody>
      </p:sp>
      <p:sp>
        <p:nvSpPr>
          <p:cNvPr id="15" name="slide8-request-copy-2">
            <a:extLst>
              <a:ext uri="{FF2B5EF4-FFF2-40B4-BE49-F238E27FC236}">
                <a16:creationId xmlns:a16="http://schemas.microsoft.com/office/drawing/2014/main" id="{7796607D-4C63-48D2-A196-3DDDC3E68E96}"/>
              </a:ext>
            </a:extLst>
          </p:cNvPr>
          <p:cNvSpPr>
            <a:spLocks noGrp="1"/>
          </p:cNvSpPr>
          <p:nvPr/>
        </p:nvSpPr>
        <p:spPr>
          <a:xfrm>
            <a:off x="6896100" y="4267200"/>
            <a:ext cx="34290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67708"/>
          </a:bodyPr>
          <a:lstStyle/>
          <a:p>
            <a:pPr algn="l">
              <a:defRPr sz="1200" b="0">
                <a:solidFill>
                  <a:srgbClr val="D7D3CD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D7D3CD"/>
                </a:solidFill>
                <a:latin typeface="Aptos"/>
                <a:ea typeface="Aptos"/>
                <a:cs typeface="Aptos"/>
              </a:rPr>
              <a:t>Fast-track alignment with transport, utility, and urban authorities for lawful conversion, inspection, and charging access.</a:t>
            </a:r>
          </a:p>
        </p:txBody>
      </p:sp>
      <p:sp>
        <p:nvSpPr>
          <p:cNvPr id="16" name="slide8-request-no-3">
            <a:extLst>
              <a:ext uri="{FF2B5EF4-FFF2-40B4-BE49-F238E27FC236}">
                <a16:creationId xmlns:a16="http://schemas.microsoft.com/office/drawing/2014/main" id="{F7372C8D-18CE-4246-8BF1-3A7175F96BD5}"/>
              </a:ext>
            </a:extLst>
          </p:cNvPr>
          <p:cNvSpPr>
            <a:spLocks noGrp="1"/>
          </p:cNvSpPr>
          <p:nvPr/>
        </p:nvSpPr>
        <p:spPr>
          <a:xfrm>
            <a:off x="6515100" y="4686300"/>
            <a:ext cx="2476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350" b="1">
                <a:solidFill>
                  <a:srgbClr val="FFD78D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D78D"/>
                </a:solidFill>
                <a:latin typeface="Aptos Display"/>
                <a:ea typeface="Aptos Display"/>
                <a:cs typeface="Aptos Display"/>
              </a:rPr>
              <a:t>3</a:t>
            </a:r>
          </a:p>
        </p:txBody>
      </p:sp>
      <p:sp>
        <p:nvSpPr>
          <p:cNvPr id="17" name="slide8-request-copy-3">
            <a:extLst>
              <a:ext uri="{FF2B5EF4-FFF2-40B4-BE49-F238E27FC236}">
                <a16:creationId xmlns:a16="http://schemas.microsoft.com/office/drawing/2014/main" id="{FE25029C-0B1E-4A3D-B4B1-D1D7DF41F445}"/>
              </a:ext>
            </a:extLst>
          </p:cNvPr>
          <p:cNvSpPr>
            <a:spLocks noGrp="1"/>
          </p:cNvSpPr>
          <p:nvPr/>
        </p:nvSpPr>
        <p:spPr>
          <a:xfrm>
            <a:off x="6896100" y="4648200"/>
            <a:ext cx="34290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67708"/>
          </a:bodyPr>
          <a:lstStyle/>
          <a:p>
            <a:pPr algn="l">
              <a:defRPr sz="1200" b="0">
                <a:solidFill>
                  <a:srgbClr val="D7D3CD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D7D3CD"/>
                </a:solidFill>
                <a:latin typeface="Aptos"/>
                <a:ea typeface="Aptos"/>
                <a:cs typeface="Aptos"/>
              </a:rPr>
              <a:t>Permission to pilot public-facing restoration showcases, charging nodes, and first fleet demonstrations in Kolkata.</a:t>
            </a:r>
          </a:p>
        </p:txBody>
      </p:sp>
      <p:sp>
        <p:nvSpPr>
          <p:cNvPr id="18" name="slide8-request-no-4">
            <a:extLst>
              <a:ext uri="{FF2B5EF4-FFF2-40B4-BE49-F238E27FC236}">
                <a16:creationId xmlns:a16="http://schemas.microsoft.com/office/drawing/2014/main" id="{4B5D5F3E-3A73-4952-99DD-2AAD305314B3}"/>
              </a:ext>
            </a:extLst>
          </p:cNvPr>
          <p:cNvSpPr>
            <a:spLocks noGrp="1"/>
          </p:cNvSpPr>
          <p:nvPr/>
        </p:nvSpPr>
        <p:spPr>
          <a:xfrm>
            <a:off x="6515100" y="5067300"/>
            <a:ext cx="2476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350" b="1">
                <a:solidFill>
                  <a:srgbClr val="86F1E2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86F1E2"/>
                </a:solidFill>
                <a:latin typeface="Aptos Display"/>
                <a:ea typeface="Aptos Display"/>
                <a:cs typeface="Aptos Display"/>
              </a:rPr>
              <a:t>4</a:t>
            </a:r>
          </a:p>
        </p:txBody>
      </p:sp>
      <p:sp>
        <p:nvSpPr>
          <p:cNvPr id="19" name="slide8-request-copy-4">
            <a:extLst>
              <a:ext uri="{FF2B5EF4-FFF2-40B4-BE49-F238E27FC236}">
                <a16:creationId xmlns:a16="http://schemas.microsoft.com/office/drawing/2014/main" id="{F0DAD2FE-CA46-4B7E-B446-65158B8834BD}"/>
              </a:ext>
            </a:extLst>
          </p:cNvPr>
          <p:cNvSpPr>
            <a:spLocks noGrp="1"/>
          </p:cNvSpPr>
          <p:nvPr/>
        </p:nvSpPr>
        <p:spPr>
          <a:xfrm>
            <a:off x="6896100" y="5029200"/>
            <a:ext cx="34290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67708"/>
          </a:bodyPr>
          <a:lstStyle/>
          <a:p>
            <a:pPr algn="l">
              <a:defRPr sz="1200" b="0">
                <a:solidFill>
                  <a:srgbClr val="D7D3CD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D7D3CD"/>
                </a:solidFill>
                <a:latin typeface="Aptos"/>
                <a:ea typeface="Aptos"/>
                <a:cs typeface="Aptos"/>
              </a:rPr>
              <a:t>A structured PPP dialogue so the project can plug into the state's transport-infrastructure execution ecosystem.</a:t>
            </a:r>
          </a:p>
        </p:txBody>
      </p:sp>
      <p:sp>
        <p:nvSpPr>
          <p:cNvPr id="20" name="slide8-bottom-chip">
            <a:extLst>
              <a:ext uri="{FF2B5EF4-FFF2-40B4-BE49-F238E27FC236}">
                <a16:creationId xmlns:a16="http://schemas.microsoft.com/office/drawing/2014/main" id="{CB1067D4-7F2C-4BAD-84C5-B9B5130E1427}"/>
              </a:ext>
            </a:extLst>
          </p:cNvPr>
          <p:cNvSpPr>
            <a:spLocks noGrp="1"/>
          </p:cNvSpPr>
          <p:nvPr/>
        </p:nvSpPr>
        <p:spPr>
          <a:xfrm>
            <a:off x="1028700" y="5829300"/>
            <a:ext cx="9791700" cy="304800"/>
          </a:xfrm>
          <a:prstGeom prst="roundRect">
            <a:avLst>
              <a:gd name="adj" fmla="val 37500"/>
            </a:avLst>
          </a:prstGeom>
          <a:solidFill>
            <a:srgbClr val="EDF4F6"/>
          </a:solidFill>
          <a:ln w="9525">
            <a:solidFill>
              <a:srgbClr val="C3D4DA"/>
            </a:solidFill>
            <a:prstDash val="solid"/>
          </a:ln>
        </p:spPr>
      </p:sp>
      <p:sp>
        <p:nvSpPr>
          <p:cNvPr id="21" name="slide8-bottom-copy">
            <a:extLst>
              <a:ext uri="{FF2B5EF4-FFF2-40B4-BE49-F238E27FC236}">
                <a16:creationId xmlns:a16="http://schemas.microsoft.com/office/drawing/2014/main" id="{497516E1-257E-4ADE-872F-6F46F3970EB1}"/>
              </a:ext>
            </a:extLst>
          </p:cNvPr>
          <p:cNvSpPr>
            <a:spLocks noGrp="1"/>
          </p:cNvSpPr>
          <p:nvPr/>
        </p:nvSpPr>
        <p:spPr>
          <a:xfrm>
            <a:off x="1219200" y="5895975"/>
            <a:ext cx="94107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125" b="0">
                <a:solidFill>
                  <a:srgbClr val="34535E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34535E"/>
                </a:solidFill>
                <a:latin typeface="Aptos"/>
                <a:ea typeface="Aptos"/>
                <a:cs typeface="Aptos"/>
              </a:rPr>
              <a:t>The proposal is framed to match West Bengal's published emphasis on private participation, green infrastructure, and transport-hub development.</a:t>
            </a:r>
          </a:p>
        </p:txBody>
      </p:sp>
      <p:sp>
        <p:nvSpPr>
          <p:cNvPr id="22" name="footer-name-8">
            <a:extLst>
              <a:ext uri="{FF2B5EF4-FFF2-40B4-BE49-F238E27FC236}">
                <a16:creationId xmlns:a16="http://schemas.microsoft.com/office/drawing/2014/main" id="{CB80A5A5-5D98-4145-A8BC-8BBD36624D1F}"/>
              </a:ext>
            </a:extLst>
          </p:cNvPr>
          <p:cNvSpPr>
            <a:spLocks noGrp="1"/>
          </p:cNvSpPr>
          <p:nvPr/>
        </p:nvSpPr>
        <p:spPr>
          <a:xfrm>
            <a:off x="685800" y="65151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900" b="1">
                <a:solidFill>
                  <a:srgbClr val="5F6E7B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5F6E7B"/>
                </a:solidFill>
                <a:latin typeface="Aptos"/>
                <a:ea typeface="Aptos"/>
                <a:cs typeface="Aptos"/>
              </a:rPr>
              <a:t>Dead Car Restoration</a:t>
            </a:r>
          </a:p>
        </p:txBody>
      </p:sp>
      <p:sp>
        <p:nvSpPr>
          <p:cNvPr id="23" name="footer-page-8">
            <a:extLst>
              <a:ext uri="{FF2B5EF4-FFF2-40B4-BE49-F238E27FC236}">
                <a16:creationId xmlns:a16="http://schemas.microsoft.com/office/drawing/2014/main" id="{AF7B198D-A71E-4CA3-80DC-3031FA239B00}"/>
              </a:ext>
            </a:extLst>
          </p:cNvPr>
          <p:cNvSpPr>
            <a:spLocks noGrp="1"/>
          </p:cNvSpPr>
          <p:nvPr/>
        </p:nvSpPr>
        <p:spPr>
          <a:xfrm>
            <a:off x="11315700" y="6515100"/>
            <a:ext cx="3048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900" b="1">
                <a:solidFill>
                  <a:srgbClr val="5F6E7B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5F6E7B"/>
                </a:solidFill>
                <a:latin typeface="Aptos"/>
                <a:ea typeface="Aptos"/>
                <a:cs typeface="Aptos"/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5471265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1EEE8"/>
            </a:gs>
            <a:gs pos="100000">
              <a:srgbClr val="E7EEF2"/>
            </a:gs>
          </a:gsLst>
          <a:lin ang="8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label-OPERATING MODEL">
            <a:extLst>
              <a:ext uri="{FF2B5EF4-FFF2-40B4-BE49-F238E27FC236}">
                <a16:creationId xmlns:a16="http://schemas.microsoft.com/office/drawing/2014/main" id="{410576A8-88D2-4A61-8759-4A71851D5308}"/>
              </a:ext>
            </a:extLst>
          </p:cNvPr>
          <p:cNvSpPr>
            <a:spLocks noGrp="1"/>
          </p:cNvSpPr>
          <p:nvPr/>
        </p:nvSpPr>
        <p:spPr>
          <a:xfrm>
            <a:off x="685800" y="609600"/>
            <a:ext cx="1714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050" b="1">
                <a:solidFill>
                  <a:srgbClr val="2D5A64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D5A64"/>
                </a:solidFill>
                <a:latin typeface="Aptos"/>
                <a:ea typeface="Aptos"/>
                <a:cs typeface="Aptos"/>
              </a:rPr>
              <a:t>OPERATING MODEL</a:t>
            </a:r>
          </a:p>
        </p:txBody>
      </p:sp>
      <p:sp>
        <p:nvSpPr>
          <p:cNvPr id="2" name="slide9-title">
            <a:extLst>
              <a:ext uri="{FF2B5EF4-FFF2-40B4-BE49-F238E27FC236}">
                <a16:creationId xmlns:a16="http://schemas.microsoft.com/office/drawing/2014/main" id="{4C5412AD-36C1-4796-B697-2742C008EC7A}"/>
              </a:ext>
            </a:extLst>
          </p:cNvPr>
          <p:cNvSpPr>
            <a:spLocks noGrp="1"/>
          </p:cNvSpPr>
          <p:nvPr/>
        </p:nvSpPr>
        <p:spPr>
          <a:xfrm>
            <a:off x="685800" y="952500"/>
            <a:ext cx="6858000" cy="819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87476"/>
          </a:bodyPr>
          <a:lstStyle/>
          <a:p>
            <a:pPr algn="l">
              <a:defRPr sz="3000" b="1">
                <a:solidFill>
                  <a:srgbClr val="091018"/>
                </a:solidFill>
                <a:latin typeface="Aptos Display"/>
                <a:ea typeface="Aptos Display"/>
                <a:cs typeface="Aptos Display"/>
              </a:defRPr>
            </a:pPr>
            <a:r>
              <a:rPr sz="3000" b="1">
                <a:solidFill>
                  <a:srgbClr val="091018"/>
                </a:solidFill>
                <a:latin typeface="Aptos Display"/>
                <a:ea typeface="Aptos Display"/>
                <a:cs typeface="Aptos Display"/>
              </a:rPr>
              <a:t>The hub is designed as factory, compliance desk, and service engine in one system</a:t>
            </a:r>
          </a:p>
        </p:txBody>
      </p:sp>
      <p:sp>
        <p:nvSpPr>
          <p:cNvPr id="3" name="slide9-zone-1">
            <a:extLst>
              <a:ext uri="{FF2B5EF4-FFF2-40B4-BE49-F238E27FC236}">
                <a16:creationId xmlns:a16="http://schemas.microsoft.com/office/drawing/2014/main" id="{F10A8338-CF32-4034-B5EC-00D60B91F370}"/>
              </a:ext>
            </a:extLst>
          </p:cNvPr>
          <p:cNvSpPr>
            <a:spLocks noGrp="1"/>
          </p:cNvSpPr>
          <p:nvPr/>
        </p:nvSpPr>
        <p:spPr>
          <a:xfrm>
            <a:off x="685800" y="2457450"/>
            <a:ext cx="3352800" cy="1257300"/>
          </a:xfrm>
          <a:prstGeom prst="roundRect">
            <a:avLst>
              <a:gd name="adj" fmla="val 18182"/>
            </a:avLst>
          </a:prstGeom>
          <a:solidFill>
            <a:srgbClr val="0C1822"/>
          </a:solidFill>
          <a:ln w="9525">
            <a:solidFill>
              <a:srgbClr val="2F4455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6">
            <a:scrgbClr r="0" g="0" b="0"/>
          </a:effectRef>
          <a:fontRef idx="major"/>
        </p:style>
      </p:sp>
      <p:sp>
        <p:nvSpPr>
          <p:cNvPr id="4" name="slide9-zone-no-1">
            <a:extLst>
              <a:ext uri="{FF2B5EF4-FFF2-40B4-BE49-F238E27FC236}">
                <a16:creationId xmlns:a16="http://schemas.microsoft.com/office/drawing/2014/main" id="{4C43D419-4C8E-4747-AC91-7316D71AEC20}"/>
              </a:ext>
            </a:extLst>
          </p:cNvPr>
          <p:cNvSpPr>
            <a:spLocks noGrp="1"/>
          </p:cNvSpPr>
          <p:nvPr/>
        </p:nvSpPr>
        <p:spPr>
          <a:xfrm>
            <a:off x="895350" y="2647950"/>
            <a:ext cx="4000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75" b="1">
                <a:solidFill>
                  <a:srgbClr val="86F1E2"/>
                </a:solidFill>
                <a:latin typeface="Aptos Display"/>
                <a:ea typeface="Aptos Display"/>
                <a:cs typeface="Aptos Display"/>
              </a:defRPr>
            </a:pPr>
            <a:r>
              <a:rPr sz="1575" b="1">
                <a:solidFill>
                  <a:srgbClr val="86F1E2"/>
                </a:solidFill>
                <a:latin typeface="Aptos Display"/>
                <a:ea typeface="Aptos Display"/>
                <a:cs typeface="Aptos Display"/>
              </a:rPr>
              <a:t>01</a:t>
            </a:r>
          </a:p>
        </p:txBody>
      </p:sp>
      <p:sp>
        <p:nvSpPr>
          <p:cNvPr id="5" name="slide9-zone-title-1">
            <a:extLst>
              <a:ext uri="{FF2B5EF4-FFF2-40B4-BE49-F238E27FC236}">
                <a16:creationId xmlns:a16="http://schemas.microsoft.com/office/drawing/2014/main" id="{0DDD70BE-3FC7-4AFE-9461-F164F8EB16D2}"/>
              </a:ext>
            </a:extLst>
          </p:cNvPr>
          <p:cNvSpPr>
            <a:spLocks noGrp="1"/>
          </p:cNvSpPr>
          <p:nvPr/>
        </p:nvSpPr>
        <p:spPr>
          <a:xfrm>
            <a:off x="895350" y="2952750"/>
            <a:ext cx="24003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800" b="1">
                <a:solidFill>
                  <a:srgbClr val="F8F4EE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8F4EE"/>
                </a:solidFill>
                <a:latin typeface="Aptos"/>
                <a:ea typeface="Aptos"/>
                <a:cs typeface="Aptos"/>
              </a:rPr>
              <a:t>Intake and diagnostics</a:t>
            </a:r>
          </a:p>
        </p:txBody>
      </p:sp>
      <p:sp>
        <p:nvSpPr>
          <p:cNvPr id="6" name="slide9-zone-2">
            <a:extLst>
              <a:ext uri="{FF2B5EF4-FFF2-40B4-BE49-F238E27FC236}">
                <a16:creationId xmlns:a16="http://schemas.microsoft.com/office/drawing/2014/main" id="{1DDA7921-26BA-4ADC-9CA6-7B1B425CE211}"/>
              </a:ext>
            </a:extLst>
          </p:cNvPr>
          <p:cNvSpPr>
            <a:spLocks noGrp="1"/>
          </p:cNvSpPr>
          <p:nvPr/>
        </p:nvSpPr>
        <p:spPr>
          <a:xfrm>
            <a:off x="4267200" y="2457450"/>
            <a:ext cx="3352800" cy="1257300"/>
          </a:xfrm>
          <a:prstGeom prst="roundRect">
            <a:avLst>
              <a:gd name="adj" fmla="val 18182"/>
            </a:avLst>
          </a:prstGeom>
          <a:solidFill>
            <a:srgbClr val="FFFFFF"/>
          </a:solidFill>
          <a:ln w="9525">
            <a:solidFill>
              <a:srgbClr val="BCC8D0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6">
            <a:scrgbClr r="0" g="0" b="0"/>
          </a:effectRef>
          <a:fontRef idx="major"/>
        </p:style>
      </p:sp>
      <p:sp>
        <p:nvSpPr>
          <p:cNvPr id="7" name="slide9-zone-no-2">
            <a:extLst>
              <a:ext uri="{FF2B5EF4-FFF2-40B4-BE49-F238E27FC236}">
                <a16:creationId xmlns:a16="http://schemas.microsoft.com/office/drawing/2014/main" id="{51B934BD-F41C-45C3-A1E5-54EC5052AF2C}"/>
              </a:ext>
            </a:extLst>
          </p:cNvPr>
          <p:cNvSpPr>
            <a:spLocks noGrp="1"/>
          </p:cNvSpPr>
          <p:nvPr/>
        </p:nvSpPr>
        <p:spPr>
          <a:xfrm>
            <a:off x="4476750" y="2647950"/>
            <a:ext cx="4000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75" b="1">
                <a:solidFill>
                  <a:srgbClr val="F4A524"/>
                </a:solidFill>
                <a:latin typeface="Aptos Display"/>
                <a:ea typeface="Aptos Display"/>
                <a:cs typeface="Aptos Display"/>
              </a:defRPr>
            </a:pPr>
            <a:r>
              <a:rPr sz="1575" b="1">
                <a:solidFill>
                  <a:srgbClr val="F4A524"/>
                </a:solidFill>
                <a:latin typeface="Aptos Display"/>
                <a:ea typeface="Aptos Display"/>
                <a:cs typeface="Aptos Display"/>
              </a:rPr>
              <a:t>02</a:t>
            </a:r>
          </a:p>
        </p:txBody>
      </p:sp>
      <p:sp>
        <p:nvSpPr>
          <p:cNvPr id="8" name="slide9-zone-title-2">
            <a:extLst>
              <a:ext uri="{FF2B5EF4-FFF2-40B4-BE49-F238E27FC236}">
                <a16:creationId xmlns:a16="http://schemas.microsoft.com/office/drawing/2014/main" id="{0FFC40E1-4DC7-4A3F-A416-EF82E6AE59C7}"/>
              </a:ext>
            </a:extLst>
          </p:cNvPr>
          <p:cNvSpPr>
            <a:spLocks noGrp="1"/>
          </p:cNvSpPr>
          <p:nvPr/>
        </p:nvSpPr>
        <p:spPr>
          <a:xfrm>
            <a:off x="4476750" y="2952750"/>
            <a:ext cx="24003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800" b="1">
                <a:solidFill>
                  <a:srgbClr val="091018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091018"/>
                </a:solidFill>
                <a:latin typeface="Aptos"/>
                <a:ea typeface="Aptos"/>
                <a:cs typeface="Aptos"/>
              </a:rPr>
              <a:t>Strip and restoration</a:t>
            </a:r>
          </a:p>
        </p:txBody>
      </p:sp>
      <p:sp>
        <p:nvSpPr>
          <p:cNvPr id="9" name="slide9-zone-3">
            <a:extLst>
              <a:ext uri="{FF2B5EF4-FFF2-40B4-BE49-F238E27FC236}">
                <a16:creationId xmlns:a16="http://schemas.microsoft.com/office/drawing/2014/main" id="{0706380E-5395-4BD4-A480-3B788A9E6A08}"/>
              </a:ext>
            </a:extLst>
          </p:cNvPr>
          <p:cNvSpPr>
            <a:spLocks noGrp="1"/>
          </p:cNvSpPr>
          <p:nvPr/>
        </p:nvSpPr>
        <p:spPr>
          <a:xfrm>
            <a:off x="7848600" y="2457450"/>
            <a:ext cx="3352800" cy="1257300"/>
          </a:xfrm>
          <a:prstGeom prst="roundRect">
            <a:avLst>
              <a:gd name="adj" fmla="val 18182"/>
            </a:avLst>
          </a:prstGeom>
          <a:solidFill>
            <a:srgbClr val="0E2230"/>
          </a:solidFill>
          <a:ln w="9525">
            <a:solidFill>
              <a:srgbClr val="2F4455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6">
            <a:scrgbClr r="0" g="0" b="0"/>
          </a:effectRef>
          <a:fontRef idx="major"/>
        </p:style>
      </p:sp>
      <p:sp>
        <p:nvSpPr>
          <p:cNvPr id="10" name="slide9-zone-no-3">
            <a:extLst>
              <a:ext uri="{FF2B5EF4-FFF2-40B4-BE49-F238E27FC236}">
                <a16:creationId xmlns:a16="http://schemas.microsoft.com/office/drawing/2014/main" id="{55D9676A-4ED8-4E31-B39C-BEEAAFEB29BE}"/>
              </a:ext>
            </a:extLst>
          </p:cNvPr>
          <p:cNvSpPr>
            <a:spLocks noGrp="1"/>
          </p:cNvSpPr>
          <p:nvPr/>
        </p:nvSpPr>
        <p:spPr>
          <a:xfrm>
            <a:off x="8058150" y="2647950"/>
            <a:ext cx="4000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75" b="1">
                <a:solidFill>
                  <a:srgbClr val="86F1E2"/>
                </a:solidFill>
                <a:latin typeface="Aptos Display"/>
                <a:ea typeface="Aptos Display"/>
                <a:cs typeface="Aptos Display"/>
              </a:defRPr>
            </a:pPr>
            <a:r>
              <a:rPr sz="1575" b="1">
                <a:solidFill>
                  <a:srgbClr val="86F1E2"/>
                </a:solidFill>
                <a:latin typeface="Aptos Display"/>
                <a:ea typeface="Aptos Display"/>
                <a:cs typeface="Aptos Display"/>
              </a:rPr>
              <a:t>03</a:t>
            </a:r>
          </a:p>
        </p:txBody>
      </p:sp>
      <p:sp>
        <p:nvSpPr>
          <p:cNvPr id="11" name="slide9-zone-title-3">
            <a:extLst>
              <a:ext uri="{FF2B5EF4-FFF2-40B4-BE49-F238E27FC236}">
                <a16:creationId xmlns:a16="http://schemas.microsoft.com/office/drawing/2014/main" id="{5A29347D-7D82-48A8-AD12-12923A655048}"/>
              </a:ext>
            </a:extLst>
          </p:cNvPr>
          <p:cNvSpPr>
            <a:spLocks noGrp="1"/>
          </p:cNvSpPr>
          <p:nvPr/>
        </p:nvSpPr>
        <p:spPr>
          <a:xfrm>
            <a:off x="8058150" y="2952750"/>
            <a:ext cx="24003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800" b="1">
                <a:solidFill>
                  <a:srgbClr val="F8F4EE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8F4EE"/>
                </a:solidFill>
                <a:latin typeface="Aptos"/>
                <a:ea typeface="Aptos"/>
                <a:cs typeface="Aptos"/>
              </a:rPr>
              <a:t>Powertrain conversion</a:t>
            </a:r>
          </a:p>
        </p:txBody>
      </p:sp>
      <p:sp>
        <p:nvSpPr>
          <p:cNvPr id="12" name="slide9-zone-4">
            <a:extLst>
              <a:ext uri="{FF2B5EF4-FFF2-40B4-BE49-F238E27FC236}">
                <a16:creationId xmlns:a16="http://schemas.microsoft.com/office/drawing/2014/main" id="{1E7BE246-126D-45F3-BCDC-8366150E8B3C}"/>
              </a:ext>
            </a:extLst>
          </p:cNvPr>
          <p:cNvSpPr>
            <a:spLocks noGrp="1"/>
          </p:cNvSpPr>
          <p:nvPr/>
        </p:nvSpPr>
        <p:spPr>
          <a:xfrm>
            <a:off x="685800" y="3981450"/>
            <a:ext cx="3352800" cy="1257300"/>
          </a:xfrm>
          <a:prstGeom prst="roundRect">
            <a:avLst>
              <a:gd name="adj" fmla="val 18182"/>
            </a:avLst>
          </a:prstGeom>
          <a:solidFill>
            <a:srgbClr val="FFFFFF"/>
          </a:solidFill>
          <a:ln w="9525">
            <a:solidFill>
              <a:srgbClr val="BCC8D0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6">
            <a:scrgbClr r="0" g="0" b="0"/>
          </a:effectRef>
          <a:fontRef idx="major"/>
        </p:style>
      </p:sp>
      <p:sp>
        <p:nvSpPr>
          <p:cNvPr id="13" name="slide9-zone-no-4">
            <a:extLst>
              <a:ext uri="{FF2B5EF4-FFF2-40B4-BE49-F238E27FC236}">
                <a16:creationId xmlns:a16="http://schemas.microsoft.com/office/drawing/2014/main" id="{93B6B904-2EA0-4024-A05E-541D112B10B7}"/>
              </a:ext>
            </a:extLst>
          </p:cNvPr>
          <p:cNvSpPr>
            <a:spLocks noGrp="1"/>
          </p:cNvSpPr>
          <p:nvPr/>
        </p:nvSpPr>
        <p:spPr>
          <a:xfrm>
            <a:off x="895350" y="4171950"/>
            <a:ext cx="4000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75" b="1">
                <a:solidFill>
                  <a:srgbClr val="F4A524"/>
                </a:solidFill>
                <a:latin typeface="Aptos Display"/>
                <a:ea typeface="Aptos Display"/>
                <a:cs typeface="Aptos Display"/>
              </a:defRPr>
            </a:pPr>
            <a:r>
              <a:rPr sz="1575" b="1">
                <a:solidFill>
                  <a:srgbClr val="F4A524"/>
                </a:solidFill>
                <a:latin typeface="Aptos Display"/>
                <a:ea typeface="Aptos Display"/>
                <a:cs typeface="Aptos Display"/>
              </a:rPr>
              <a:t>04</a:t>
            </a:r>
          </a:p>
        </p:txBody>
      </p:sp>
      <p:sp>
        <p:nvSpPr>
          <p:cNvPr id="14" name="slide9-zone-title-4">
            <a:extLst>
              <a:ext uri="{FF2B5EF4-FFF2-40B4-BE49-F238E27FC236}">
                <a16:creationId xmlns:a16="http://schemas.microsoft.com/office/drawing/2014/main" id="{00C2B189-CB60-4118-B644-9A46484073D5}"/>
              </a:ext>
            </a:extLst>
          </p:cNvPr>
          <p:cNvSpPr>
            <a:spLocks noGrp="1"/>
          </p:cNvSpPr>
          <p:nvPr/>
        </p:nvSpPr>
        <p:spPr>
          <a:xfrm>
            <a:off x="895350" y="4476750"/>
            <a:ext cx="24003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800" b="1">
                <a:solidFill>
                  <a:srgbClr val="091018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091018"/>
                </a:solidFill>
                <a:latin typeface="Aptos"/>
                <a:ea typeface="Aptos"/>
                <a:cs typeface="Aptos"/>
              </a:rPr>
              <a:t>Battery integration</a:t>
            </a:r>
          </a:p>
        </p:txBody>
      </p:sp>
      <p:sp>
        <p:nvSpPr>
          <p:cNvPr id="15" name="slide9-zone-5">
            <a:extLst>
              <a:ext uri="{FF2B5EF4-FFF2-40B4-BE49-F238E27FC236}">
                <a16:creationId xmlns:a16="http://schemas.microsoft.com/office/drawing/2014/main" id="{B179E14E-7A07-4D6C-BCEE-2F2C1CFD60AC}"/>
              </a:ext>
            </a:extLst>
          </p:cNvPr>
          <p:cNvSpPr>
            <a:spLocks noGrp="1"/>
          </p:cNvSpPr>
          <p:nvPr/>
        </p:nvSpPr>
        <p:spPr>
          <a:xfrm>
            <a:off x="4267200" y="3981450"/>
            <a:ext cx="3352800" cy="1257300"/>
          </a:xfrm>
          <a:prstGeom prst="roundRect">
            <a:avLst>
              <a:gd name="adj" fmla="val 18182"/>
            </a:avLst>
          </a:prstGeom>
          <a:solidFill>
            <a:srgbClr val="122838"/>
          </a:solidFill>
          <a:ln w="9525">
            <a:solidFill>
              <a:srgbClr val="2F4455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6">
            <a:scrgbClr r="0" g="0" b="0"/>
          </a:effectRef>
          <a:fontRef idx="major"/>
        </p:style>
      </p:sp>
      <p:sp>
        <p:nvSpPr>
          <p:cNvPr id="16" name="slide9-zone-no-5">
            <a:extLst>
              <a:ext uri="{FF2B5EF4-FFF2-40B4-BE49-F238E27FC236}">
                <a16:creationId xmlns:a16="http://schemas.microsoft.com/office/drawing/2014/main" id="{0F8B42E8-6DBD-4A79-8BA7-13FEB5CA1087}"/>
              </a:ext>
            </a:extLst>
          </p:cNvPr>
          <p:cNvSpPr>
            <a:spLocks noGrp="1"/>
          </p:cNvSpPr>
          <p:nvPr/>
        </p:nvSpPr>
        <p:spPr>
          <a:xfrm>
            <a:off x="4476750" y="4171950"/>
            <a:ext cx="4000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75" b="1">
                <a:solidFill>
                  <a:srgbClr val="86F1E2"/>
                </a:solidFill>
                <a:latin typeface="Aptos Display"/>
                <a:ea typeface="Aptos Display"/>
                <a:cs typeface="Aptos Display"/>
              </a:defRPr>
            </a:pPr>
            <a:r>
              <a:rPr sz="1575" b="1">
                <a:solidFill>
                  <a:srgbClr val="86F1E2"/>
                </a:solidFill>
                <a:latin typeface="Aptos Display"/>
                <a:ea typeface="Aptos Display"/>
                <a:cs typeface="Aptos Display"/>
              </a:rPr>
              <a:t>05</a:t>
            </a:r>
          </a:p>
        </p:txBody>
      </p:sp>
      <p:sp>
        <p:nvSpPr>
          <p:cNvPr id="17" name="slide9-zone-title-5">
            <a:extLst>
              <a:ext uri="{FF2B5EF4-FFF2-40B4-BE49-F238E27FC236}">
                <a16:creationId xmlns:a16="http://schemas.microsoft.com/office/drawing/2014/main" id="{112FE0A7-8F21-4E6C-AB9F-EBAB36C85B35}"/>
              </a:ext>
            </a:extLst>
          </p:cNvPr>
          <p:cNvSpPr>
            <a:spLocks noGrp="1"/>
          </p:cNvSpPr>
          <p:nvPr/>
        </p:nvSpPr>
        <p:spPr>
          <a:xfrm>
            <a:off x="4476750" y="4476750"/>
            <a:ext cx="24003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800" b="1">
                <a:solidFill>
                  <a:srgbClr val="F8F4EE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8F4EE"/>
                </a:solidFill>
                <a:latin typeface="Aptos"/>
                <a:ea typeface="Aptos"/>
                <a:cs typeface="Aptos"/>
              </a:rPr>
              <a:t>Calibration and validation</a:t>
            </a:r>
          </a:p>
        </p:txBody>
      </p:sp>
      <p:sp>
        <p:nvSpPr>
          <p:cNvPr id="18" name="slide9-zone-6">
            <a:extLst>
              <a:ext uri="{FF2B5EF4-FFF2-40B4-BE49-F238E27FC236}">
                <a16:creationId xmlns:a16="http://schemas.microsoft.com/office/drawing/2014/main" id="{AC5B7511-0DBB-4BC2-B4F1-4AB206201109}"/>
              </a:ext>
            </a:extLst>
          </p:cNvPr>
          <p:cNvSpPr>
            <a:spLocks noGrp="1"/>
          </p:cNvSpPr>
          <p:nvPr/>
        </p:nvSpPr>
        <p:spPr>
          <a:xfrm>
            <a:off x="7848600" y="3981450"/>
            <a:ext cx="3352800" cy="1257300"/>
          </a:xfrm>
          <a:prstGeom prst="roundRect">
            <a:avLst>
              <a:gd name="adj" fmla="val 18182"/>
            </a:avLst>
          </a:prstGeom>
          <a:solidFill>
            <a:srgbClr val="FFFFFF"/>
          </a:solidFill>
          <a:ln w="9525">
            <a:solidFill>
              <a:srgbClr val="BCC8D0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6">
            <a:scrgbClr r="0" g="0" b="0"/>
          </a:effectRef>
          <a:fontRef idx="major"/>
        </p:style>
      </p:sp>
      <p:sp>
        <p:nvSpPr>
          <p:cNvPr id="19" name="slide9-zone-no-6">
            <a:extLst>
              <a:ext uri="{FF2B5EF4-FFF2-40B4-BE49-F238E27FC236}">
                <a16:creationId xmlns:a16="http://schemas.microsoft.com/office/drawing/2014/main" id="{5E381630-4C6A-480B-9FCE-3F8B5EC9FF32}"/>
              </a:ext>
            </a:extLst>
          </p:cNvPr>
          <p:cNvSpPr>
            <a:spLocks noGrp="1"/>
          </p:cNvSpPr>
          <p:nvPr/>
        </p:nvSpPr>
        <p:spPr>
          <a:xfrm>
            <a:off x="8058150" y="4171950"/>
            <a:ext cx="4000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75" b="1">
                <a:solidFill>
                  <a:srgbClr val="F4A524"/>
                </a:solidFill>
                <a:latin typeface="Aptos Display"/>
                <a:ea typeface="Aptos Display"/>
                <a:cs typeface="Aptos Display"/>
              </a:defRPr>
            </a:pPr>
            <a:r>
              <a:rPr sz="1575" b="1">
                <a:solidFill>
                  <a:srgbClr val="F4A524"/>
                </a:solidFill>
                <a:latin typeface="Aptos Display"/>
                <a:ea typeface="Aptos Display"/>
                <a:cs typeface="Aptos Display"/>
              </a:rPr>
              <a:t>06</a:t>
            </a:r>
          </a:p>
        </p:txBody>
      </p:sp>
      <p:sp>
        <p:nvSpPr>
          <p:cNvPr id="20" name="slide9-zone-title-6">
            <a:extLst>
              <a:ext uri="{FF2B5EF4-FFF2-40B4-BE49-F238E27FC236}">
                <a16:creationId xmlns:a16="http://schemas.microsoft.com/office/drawing/2014/main" id="{3C156812-DE09-4B84-A538-2FA3997826F5}"/>
              </a:ext>
            </a:extLst>
          </p:cNvPr>
          <p:cNvSpPr>
            <a:spLocks noGrp="1"/>
          </p:cNvSpPr>
          <p:nvPr/>
        </p:nvSpPr>
        <p:spPr>
          <a:xfrm>
            <a:off x="8058150" y="4476750"/>
            <a:ext cx="24003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800" b="1">
                <a:solidFill>
                  <a:srgbClr val="091018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091018"/>
                </a:solidFill>
                <a:latin typeface="Aptos"/>
                <a:ea typeface="Aptos"/>
                <a:cs typeface="Aptos"/>
              </a:rPr>
              <a:t>Delivery and lifetime support</a:t>
            </a:r>
          </a:p>
        </p:txBody>
      </p:sp>
      <p:sp>
        <p:nvSpPr>
          <p:cNvPr id="21" name="slide9-support">
            <a:extLst>
              <a:ext uri="{FF2B5EF4-FFF2-40B4-BE49-F238E27FC236}">
                <a16:creationId xmlns:a16="http://schemas.microsoft.com/office/drawing/2014/main" id="{C2264069-DD05-4B17-AF76-DD4AE566949B}"/>
              </a:ext>
            </a:extLst>
          </p:cNvPr>
          <p:cNvSpPr>
            <a:spLocks noGrp="1"/>
          </p:cNvSpPr>
          <p:nvPr/>
        </p:nvSpPr>
        <p:spPr>
          <a:xfrm>
            <a:off x="685800" y="5619750"/>
            <a:ext cx="10820400" cy="514350"/>
          </a:xfrm>
          <a:prstGeom prst="roundRect">
            <a:avLst>
              <a:gd name="adj" fmla="val 29630"/>
            </a:avLst>
          </a:prstGeom>
          <a:solidFill>
            <a:srgbClr val="10202B"/>
          </a:solidFill>
          <a:ln w="9525">
            <a:solidFill>
              <a:srgbClr val="334856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7">
            <a:scrgbClr r="0" g="0" b="0"/>
          </a:effectRef>
          <a:fontRef idx="major"/>
        </p:style>
      </p:sp>
      <p:sp>
        <p:nvSpPr>
          <p:cNvPr id="22" name="slide9-support-title">
            <a:extLst>
              <a:ext uri="{FF2B5EF4-FFF2-40B4-BE49-F238E27FC236}">
                <a16:creationId xmlns:a16="http://schemas.microsoft.com/office/drawing/2014/main" id="{11819EFD-10AD-4EF1-A22D-E80086718F57}"/>
              </a:ext>
            </a:extLst>
          </p:cNvPr>
          <p:cNvSpPr>
            <a:spLocks noGrp="1"/>
          </p:cNvSpPr>
          <p:nvPr/>
        </p:nvSpPr>
        <p:spPr>
          <a:xfrm>
            <a:off x="990600" y="5772150"/>
            <a:ext cx="12573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200" b="1">
                <a:solidFill>
                  <a:srgbClr val="86F1E2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86F1E2"/>
                </a:solidFill>
                <a:latin typeface="Aptos"/>
                <a:ea typeface="Aptos"/>
                <a:cs typeface="Aptos"/>
              </a:rPr>
              <a:t>Support engines</a:t>
            </a:r>
          </a:p>
        </p:txBody>
      </p:sp>
      <p:sp>
        <p:nvSpPr>
          <p:cNvPr id="23" name="slide9-support-copy">
            <a:extLst>
              <a:ext uri="{FF2B5EF4-FFF2-40B4-BE49-F238E27FC236}">
                <a16:creationId xmlns:a16="http://schemas.microsoft.com/office/drawing/2014/main" id="{8405C633-9416-4DAD-8EEC-490D740D8463}"/>
              </a:ext>
            </a:extLst>
          </p:cNvPr>
          <p:cNvSpPr>
            <a:spLocks noGrp="1"/>
          </p:cNvSpPr>
          <p:nvPr/>
        </p:nvSpPr>
        <p:spPr>
          <a:xfrm>
            <a:off x="2362200" y="5772150"/>
            <a:ext cx="84391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125" b="0">
                <a:solidFill>
                  <a:srgbClr val="D7D3CD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D7D3CD"/>
                </a:solidFill>
                <a:latin typeface="Aptos"/>
                <a:ea typeface="Aptos"/>
                <a:cs typeface="Aptos"/>
              </a:rPr>
              <a:t>Training academy  |  spares cell  |  battery service  |  OTA support  |  compliance desk</a:t>
            </a:r>
          </a:p>
        </p:txBody>
      </p:sp>
      <p:sp>
        <p:nvSpPr>
          <p:cNvPr id="24" name="footer-name-9">
            <a:extLst>
              <a:ext uri="{FF2B5EF4-FFF2-40B4-BE49-F238E27FC236}">
                <a16:creationId xmlns:a16="http://schemas.microsoft.com/office/drawing/2014/main" id="{586B4D9A-AE74-4E96-9A78-7FE5AE876884}"/>
              </a:ext>
            </a:extLst>
          </p:cNvPr>
          <p:cNvSpPr>
            <a:spLocks noGrp="1"/>
          </p:cNvSpPr>
          <p:nvPr/>
        </p:nvSpPr>
        <p:spPr>
          <a:xfrm>
            <a:off x="685800" y="65151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900" b="1">
                <a:solidFill>
                  <a:srgbClr val="5F6E7B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5F6E7B"/>
                </a:solidFill>
                <a:latin typeface="Aptos"/>
                <a:ea typeface="Aptos"/>
                <a:cs typeface="Aptos"/>
              </a:rPr>
              <a:t>Dead Car Restoration</a:t>
            </a:r>
          </a:p>
        </p:txBody>
      </p:sp>
      <p:sp>
        <p:nvSpPr>
          <p:cNvPr id="25" name="footer-page-9">
            <a:extLst>
              <a:ext uri="{FF2B5EF4-FFF2-40B4-BE49-F238E27FC236}">
                <a16:creationId xmlns:a16="http://schemas.microsoft.com/office/drawing/2014/main" id="{41723831-402E-4634-AF37-593DB3AF7CB7}"/>
              </a:ext>
            </a:extLst>
          </p:cNvPr>
          <p:cNvSpPr>
            <a:spLocks noGrp="1"/>
          </p:cNvSpPr>
          <p:nvPr/>
        </p:nvSpPr>
        <p:spPr>
          <a:xfrm>
            <a:off x="11315700" y="6515100"/>
            <a:ext cx="3048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900" b="1">
                <a:solidFill>
                  <a:srgbClr val="5F6E7B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5F6E7B"/>
                </a:solidFill>
                <a:latin typeface="Aptos"/>
                <a:ea typeface="Aptos"/>
                <a:cs typeface="Aptos"/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15780016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A1017"/>
            </a:gs>
            <a:gs pos="100000">
              <a:srgbClr val="101B26"/>
            </a:gs>
          </a:gsLst>
          <a:lin ang="75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label-GOVERNMENT UPSIDE">
            <a:extLst>
              <a:ext uri="{FF2B5EF4-FFF2-40B4-BE49-F238E27FC236}">
                <a16:creationId xmlns:a16="http://schemas.microsoft.com/office/drawing/2014/main" id="{1E0F7EF0-5E3B-4F33-B980-51E7EFDE4B49}"/>
              </a:ext>
            </a:extLst>
          </p:cNvPr>
          <p:cNvSpPr>
            <a:spLocks noGrp="1"/>
          </p:cNvSpPr>
          <p:nvPr/>
        </p:nvSpPr>
        <p:spPr>
          <a:xfrm>
            <a:off x="685800" y="609600"/>
            <a:ext cx="1714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050" b="1">
                <a:solidFill>
                  <a:srgbClr val="FFD78D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FFD78D"/>
                </a:solidFill>
                <a:latin typeface="Aptos"/>
                <a:ea typeface="Aptos"/>
                <a:cs typeface="Aptos"/>
              </a:rPr>
              <a:t>GOVERNMENT UPSIDE</a:t>
            </a:r>
          </a:p>
        </p:txBody>
      </p:sp>
      <p:sp>
        <p:nvSpPr>
          <p:cNvPr id="2" name="slide10-title">
            <a:extLst>
              <a:ext uri="{FF2B5EF4-FFF2-40B4-BE49-F238E27FC236}">
                <a16:creationId xmlns:a16="http://schemas.microsoft.com/office/drawing/2014/main" id="{E717099C-7C8A-44B1-A88F-989906D54916}"/>
              </a:ext>
            </a:extLst>
          </p:cNvPr>
          <p:cNvSpPr>
            <a:spLocks noGrp="1"/>
          </p:cNvSpPr>
          <p:nvPr/>
        </p:nvSpPr>
        <p:spPr>
          <a:xfrm>
            <a:off x="685800" y="971550"/>
            <a:ext cx="7467600" cy="838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1667"/>
          </a:bodyPr>
          <a:lstStyle/>
          <a:p>
            <a:pPr algn="l">
              <a:defRPr sz="3000" b="1">
                <a:solidFill>
                  <a:srgbClr val="F8F4EE"/>
                </a:solidFill>
                <a:latin typeface="Aptos Display"/>
                <a:ea typeface="Aptos Display"/>
                <a:cs typeface="Aptos Display"/>
              </a:defRPr>
            </a:pPr>
            <a:r>
              <a:rPr sz="3000" b="1">
                <a:solidFill>
                  <a:srgbClr val="F8F4EE"/>
                </a:solidFill>
                <a:latin typeface="Aptos Display"/>
                <a:ea typeface="Aptos Display"/>
                <a:cs typeface="Aptos Display"/>
              </a:rPr>
              <a:t>Kolkata gains fiscal activity, jobs, and public goodwill from the DCR factory</a:t>
            </a:r>
          </a:p>
        </p:txBody>
      </p:sp>
      <p:sp>
        <p:nvSpPr>
          <p:cNvPr id="3" name="slide10-subtitle">
            <a:extLst>
              <a:ext uri="{FF2B5EF4-FFF2-40B4-BE49-F238E27FC236}">
                <a16:creationId xmlns:a16="http://schemas.microsoft.com/office/drawing/2014/main" id="{1896716B-2EBF-4D7B-945F-93A54F46A83B}"/>
              </a:ext>
            </a:extLst>
          </p:cNvPr>
          <p:cNvSpPr>
            <a:spLocks noGrp="1"/>
          </p:cNvSpPr>
          <p:nvPr/>
        </p:nvSpPr>
        <p:spPr>
          <a:xfrm>
            <a:off x="685800" y="1981200"/>
            <a:ext cx="581025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650" b="0">
                <a:solidFill>
                  <a:srgbClr val="D7D3CD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D7D3CD"/>
                </a:solidFill>
                <a:latin typeface="Aptos"/>
                <a:ea typeface="Aptos"/>
                <a:cs typeface="Aptos"/>
              </a:rPr>
              <a:t>The value case should be read as a set of strategic gain channels for government, not as audited revenue projections.</a:t>
            </a:r>
          </a:p>
        </p:txBody>
      </p:sp>
      <p:sp>
        <p:nvSpPr>
          <p:cNvPr id="4" name="slide10-column-1">
            <a:extLst>
              <a:ext uri="{FF2B5EF4-FFF2-40B4-BE49-F238E27FC236}">
                <a16:creationId xmlns:a16="http://schemas.microsoft.com/office/drawing/2014/main" id="{585EA7E6-D8E3-48A6-A085-DC9EBB8ECFAA}"/>
              </a:ext>
            </a:extLst>
          </p:cNvPr>
          <p:cNvSpPr>
            <a:spLocks noGrp="1"/>
          </p:cNvSpPr>
          <p:nvPr/>
        </p:nvSpPr>
        <p:spPr>
          <a:xfrm>
            <a:off x="685800" y="2990850"/>
            <a:ext cx="2400300" cy="2495550"/>
          </a:xfrm>
          <a:prstGeom prst="roundRect">
            <a:avLst>
              <a:gd name="adj" fmla="val 9524"/>
            </a:avLst>
          </a:prstGeom>
          <a:solidFill>
            <a:srgbClr val="112130"/>
          </a:solidFill>
          <a:ln w="9525">
            <a:solidFill>
              <a:srgbClr val="2E4050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8">
            <a:scrgbClr r="0" g="0" b="0"/>
          </a:effectRef>
          <a:fontRef idx="major"/>
        </p:style>
      </p:sp>
      <p:sp>
        <p:nvSpPr>
          <p:cNvPr id="5" name="slide10-column-title-1">
            <a:extLst>
              <a:ext uri="{FF2B5EF4-FFF2-40B4-BE49-F238E27FC236}">
                <a16:creationId xmlns:a16="http://schemas.microsoft.com/office/drawing/2014/main" id="{164BAC1A-388F-4147-A9DB-40FFFE65F349}"/>
              </a:ext>
            </a:extLst>
          </p:cNvPr>
          <p:cNvSpPr>
            <a:spLocks noGrp="1"/>
          </p:cNvSpPr>
          <p:nvPr/>
        </p:nvSpPr>
        <p:spPr>
          <a:xfrm>
            <a:off x="914400" y="3276600"/>
            <a:ext cx="16954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87444"/>
          </a:bodyPr>
          <a:lstStyle/>
          <a:p>
            <a:pPr algn="l">
              <a:defRPr sz="1950" b="1">
                <a:solidFill>
                  <a:srgbClr val="86F1E2"/>
                </a:solidFill>
                <a:latin typeface="Aptos"/>
                <a:ea typeface="Aptos"/>
                <a:cs typeface="Aptos"/>
              </a:defRPr>
            </a:pPr>
            <a:r>
              <a:rPr sz="1950" b="1">
                <a:solidFill>
                  <a:srgbClr val="86F1E2"/>
                </a:solidFill>
                <a:latin typeface="Aptos"/>
                <a:ea typeface="Aptos"/>
                <a:cs typeface="Aptos"/>
              </a:rPr>
              <a:t>Revenue activity</a:t>
            </a:r>
          </a:p>
        </p:txBody>
      </p:sp>
      <p:sp>
        <p:nvSpPr>
          <p:cNvPr id="6" name="slide10-column-body-1">
            <a:extLst>
              <a:ext uri="{FF2B5EF4-FFF2-40B4-BE49-F238E27FC236}">
                <a16:creationId xmlns:a16="http://schemas.microsoft.com/office/drawing/2014/main" id="{5DBB4EE9-81EC-4EFF-9EB6-90D987516D12}"/>
              </a:ext>
            </a:extLst>
          </p:cNvPr>
          <p:cNvSpPr>
            <a:spLocks noGrp="1"/>
          </p:cNvSpPr>
          <p:nvPr/>
        </p:nvSpPr>
        <p:spPr>
          <a:xfrm>
            <a:off x="914400" y="3981450"/>
            <a:ext cx="1866900" cy="1009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84831"/>
          </a:bodyPr>
          <a:lstStyle/>
          <a:p>
            <a:pPr algn="l">
              <a:defRPr sz="1350" b="0">
                <a:solidFill>
                  <a:srgbClr val="D7D3CD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D7D3CD"/>
                </a:solidFill>
                <a:latin typeface="Aptos"/>
                <a:ea typeface="Aptos"/>
                <a:cs typeface="Aptos"/>
              </a:rPr>
              <a:t>A flagship plant drives vendor spending, site development, service demand, and industrial transactions around the hub.</a:t>
            </a:r>
          </a:p>
        </p:txBody>
      </p:sp>
      <p:sp>
        <p:nvSpPr>
          <p:cNvPr id="7" name="slide10-column-2">
            <a:extLst>
              <a:ext uri="{FF2B5EF4-FFF2-40B4-BE49-F238E27FC236}">
                <a16:creationId xmlns:a16="http://schemas.microsoft.com/office/drawing/2014/main" id="{89ED51C7-18E1-46F2-AE0E-AF5DA8FE93BF}"/>
              </a:ext>
            </a:extLst>
          </p:cNvPr>
          <p:cNvSpPr>
            <a:spLocks noGrp="1"/>
          </p:cNvSpPr>
          <p:nvPr/>
        </p:nvSpPr>
        <p:spPr>
          <a:xfrm>
            <a:off x="3390900" y="2990850"/>
            <a:ext cx="2400300" cy="2495550"/>
          </a:xfrm>
          <a:prstGeom prst="roundRect">
            <a:avLst>
              <a:gd name="adj" fmla="val 9524"/>
            </a:avLst>
          </a:prstGeom>
          <a:solidFill>
            <a:srgbClr val="1A1A25"/>
          </a:solidFill>
          <a:ln w="9525">
            <a:solidFill>
              <a:srgbClr val="2E4050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8">
            <a:scrgbClr r="0" g="0" b="0"/>
          </a:effectRef>
          <a:fontRef idx="major"/>
        </p:style>
      </p:sp>
      <p:sp>
        <p:nvSpPr>
          <p:cNvPr id="8" name="slide10-column-title-2">
            <a:extLst>
              <a:ext uri="{FF2B5EF4-FFF2-40B4-BE49-F238E27FC236}">
                <a16:creationId xmlns:a16="http://schemas.microsoft.com/office/drawing/2014/main" id="{7A516026-B470-4F98-B7AD-69BD7B9452E0}"/>
              </a:ext>
            </a:extLst>
          </p:cNvPr>
          <p:cNvSpPr>
            <a:spLocks noGrp="1"/>
          </p:cNvSpPr>
          <p:nvPr/>
        </p:nvSpPr>
        <p:spPr>
          <a:xfrm>
            <a:off x="3619500" y="3276600"/>
            <a:ext cx="16954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86538"/>
          </a:bodyPr>
          <a:lstStyle/>
          <a:p>
            <a:pPr algn="l">
              <a:defRPr sz="1950" b="1">
                <a:solidFill>
                  <a:srgbClr val="FFD78D"/>
                </a:solidFill>
                <a:latin typeface="Aptos"/>
                <a:ea typeface="Aptos"/>
                <a:cs typeface="Aptos"/>
              </a:defRPr>
            </a:pPr>
            <a:r>
              <a:rPr sz="1950" b="1">
                <a:solidFill>
                  <a:srgbClr val="FFD78D"/>
                </a:solidFill>
                <a:latin typeface="Aptos"/>
                <a:ea typeface="Aptos"/>
                <a:cs typeface="Aptos"/>
              </a:rPr>
              <a:t>Tax and fee base</a:t>
            </a:r>
          </a:p>
        </p:txBody>
      </p:sp>
      <p:sp>
        <p:nvSpPr>
          <p:cNvPr id="9" name="slide10-column-body-2">
            <a:extLst>
              <a:ext uri="{FF2B5EF4-FFF2-40B4-BE49-F238E27FC236}">
                <a16:creationId xmlns:a16="http://schemas.microsoft.com/office/drawing/2014/main" id="{D034A997-B9DF-43B8-A8A6-3F025097E481}"/>
              </a:ext>
            </a:extLst>
          </p:cNvPr>
          <p:cNvSpPr>
            <a:spLocks noGrp="1"/>
          </p:cNvSpPr>
          <p:nvPr/>
        </p:nvSpPr>
        <p:spPr>
          <a:xfrm>
            <a:off x="3619500" y="3981450"/>
            <a:ext cx="1866900" cy="1009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81790"/>
          </a:bodyPr>
          <a:lstStyle/>
          <a:p>
            <a:pPr algn="l">
              <a:defRPr sz="1350" b="0">
                <a:solidFill>
                  <a:srgbClr val="D7D3CD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D7D3CD"/>
                </a:solidFill>
                <a:latin typeface="Aptos"/>
                <a:ea typeface="Aptos"/>
                <a:cs typeface="Aptos"/>
              </a:rPr>
              <a:t>Legal restoration, charging operations, registrations, electricity demand, and commercial activity can widen the formal collection base over time.</a:t>
            </a:r>
          </a:p>
        </p:txBody>
      </p:sp>
      <p:sp>
        <p:nvSpPr>
          <p:cNvPr id="10" name="slide10-column-3">
            <a:extLst>
              <a:ext uri="{FF2B5EF4-FFF2-40B4-BE49-F238E27FC236}">
                <a16:creationId xmlns:a16="http://schemas.microsoft.com/office/drawing/2014/main" id="{CC506231-3760-4973-A29D-B0309513336D}"/>
              </a:ext>
            </a:extLst>
          </p:cNvPr>
          <p:cNvSpPr>
            <a:spLocks noGrp="1"/>
          </p:cNvSpPr>
          <p:nvPr/>
        </p:nvSpPr>
        <p:spPr>
          <a:xfrm>
            <a:off x="6096000" y="2990850"/>
            <a:ext cx="2400300" cy="2495550"/>
          </a:xfrm>
          <a:prstGeom prst="roundRect">
            <a:avLst>
              <a:gd name="adj" fmla="val 9524"/>
            </a:avLst>
          </a:prstGeom>
          <a:solidFill>
            <a:srgbClr val="122633"/>
          </a:solidFill>
          <a:ln w="9525">
            <a:solidFill>
              <a:srgbClr val="2E4050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8">
            <a:scrgbClr r="0" g="0" b="0"/>
          </a:effectRef>
          <a:fontRef idx="major"/>
        </p:style>
      </p:sp>
      <p:sp>
        <p:nvSpPr>
          <p:cNvPr id="11" name="slide10-column-title-3">
            <a:extLst>
              <a:ext uri="{FF2B5EF4-FFF2-40B4-BE49-F238E27FC236}">
                <a16:creationId xmlns:a16="http://schemas.microsoft.com/office/drawing/2014/main" id="{35965A03-8EFE-44A8-B055-F066E931AC13}"/>
              </a:ext>
            </a:extLst>
          </p:cNvPr>
          <p:cNvSpPr>
            <a:spLocks noGrp="1"/>
          </p:cNvSpPr>
          <p:nvPr/>
        </p:nvSpPr>
        <p:spPr>
          <a:xfrm>
            <a:off x="6324600" y="3276600"/>
            <a:ext cx="16954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7017"/>
          </a:bodyPr>
          <a:lstStyle/>
          <a:p>
            <a:pPr algn="l">
              <a:defRPr sz="1950" b="1">
                <a:solidFill>
                  <a:srgbClr val="86F1E2"/>
                </a:solidFill>
                <a:latin typeface="Aptos"/>
                <a:ea typeface="Aptos"/>
                <a:cs typeface="Aptos"/>
              </a:defRPr>
            </a:pPr>
            <a:r>
              <a:rPr sz="1950" b="1">
                <a:solidFill>
                  <a:srgbClr val="86F1E2"/>
                </a:solidFill>
                <a:latin typeface="Aptos"/>
                <a:ea typeface="Aptos"/>
                <a:cs typeface="Aptos"/>
              </a:rPr>
              <a:t>Jobs and skills</a:t>
            </a:r>
          </a:p>
        </p:txBody>
      </p:sp>
      <p:sp>
        <p:nvSpPr>
          <p:cNvPr id="12" name="slide10-column-body-3">
            <a:extLst>
              <a:ext uri="{FF2B5EF4-FFF2-40B4-BE49-F238E27FC236}">
                <a16:creationId xmlns:a16="http://schemas.microsoft.com/office/drawing/2014/main" id="{2B2A1009-CC89-4B0E-A832-C4BB3095ADB0}"/>
              </a:ext>
            </a:extLst>
          </p:cNvPr>
          <p:cNvSpPr>
            <a:spLocks noGrp="1"/>
          </p:cNvSpPr>
          <p:nvPr/>
        </p:nvSpPr>
        <p:spPr>
          <a:xfrm>
            <a:off x="6324600" y="3981450"/>
            <a:ext cx="1866900" cy="1009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81790"/>
          </a:bodyPr>
          <a:lstStyle/>
          <a:p>
            <a:pPr algn="l">
              <a:defRPr sz="1350" b="0">
                <a:solidFill>
                  <a:srgbClr val="D7D3CD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D7D3CD"/>
                </a:solidFill>
                <a:latin typeface="Aptos"/>
                <a:ea typeface="Aptos"/>
                <a:cs typeface="Aptos"/>
              </a:rPr>
              <a:t>The project creates work across fabrication, diagnostics, software support, battery care, charging operations, and technician training.</a:t>
            </a:r>
          </a:p>
        </p:txBody>
      </p:sp>
      <p:sp>
        <p:nvSpPr>
          <p:cNvPr id="13" name="slide10-column-4">
            <a:extLst>
              <a:ext uri="{FF2B5EF4-FFF2-40B4-BE49-F238E27FC236}">
                <a16:creationId xmlns:a16="http://schemas.microsoft.com/office/drawing/2014/main" id="{59EB5DA1-3799-464E-A75F-EB5B08F262FE}"/>
              </a:ext>
            </a:extLst>
          </p:cNvPr>
          <p:cNvSpPr>
            <a:spLocks noGrp="1"/>
          </p:cNvSpPr>
          <p:nvPr/>
        </p:nvSpPr>
        <p:spPr>
          <a:xfrm>
            <a:off x="8801100" y="2990850"/>
            <a:ext cx="2400300" cy="2495550"/>
          </a:xfrm>
          <a:prstGeom prst="roundRect">
            <a:avLst>
              <a:gd name="adj" fmla="val 9524"/>
            </a:avLst>
          </a:prstGeom>
          <a:solidFill>
            <a:srgbClr val="251B10"/>
          </a:solidFill>
          <a:ln w="9525">
            <a:solidFill>
              <a:srgbClr val="2E4050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8">
            <a:scrgbClr r="0" g="0" b="0"/>
          </a:effectRef>
          <a:fontRef idx="major"/>
        </p:style>
      </p:sp>
      <p:sp>
        <p:nvSpPr>
          <p:cNvPr id="14" name="slide10-column-title-4">
            <a:extLst>
              <a:ext uri="{FF2B5EF4-FFF2-40B4-BE49-F238E27FC236}">
                <a16:creationId xmlns:a16="http://schemas.microsoft.com/office/drawing/2014/main" id="{53032CE5-BEEC-4C2A-A3F1-7BFE50A896C1}"/>
              </a:ext>
            </a:extLst>
          </p:cNvPr>
          <p:cNvSpPr>
            <a:spLocks noGrp="1"/>
          </p:cNvSpPr>
          <p:nvPr/>
        </p:nvSpPr>
        <p:spPr>
          <a:xfrm>
            <a:off x="9029700" y="3276600"/>
            <a:ext cx="16954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8417"/>
          </a:bodyPr>
          <a:lstStyle/>
          <a:p>
            <a:pPr algn="l">
              <a:defRPr sz="1950" b="1">
                <a:solidFill>
                  <a:srgbClr val="FFD78D"/>
                </a:solidFill>
                <a:latin typeface="Aptos"/>
                <a:ea typeface="Aptos"/>
                <a:cs typeface="Aptos"/>
              </a:defRPr>
            </a:pPr>
            <a:r>
              <a:rPr sz="1950" b="1">
                <a:solidFill>
                  <a:srgbClr val="FFD78D"/>
                </a:solidFill>
                <a:latin typeface="Aptos"/>
                <a:ea typeface="Aptos"/>
                <a:cs typeface="Aptos"/>
              </a:rPr>
              <a:t>Public support</a:t>
            </a:r>
          </a:p>
        </p:txBody>
      </p:sp>
      <p:sp>
        <p:nvSpPr>
          <p:cNvPr id="15" name="slide10-column-body-4">
            <a:extLst>
              <a:ext uri="{FF2B5EF4-FFF2-40B4-BE49-F238E27FC236}">
                <a16:creationId xmlns:a16="http://schemas.microsoft.com/office/drawing/2014/main" id="{3700E75B-DAA0-44CF-9F5F-04D102B9E79B}"/>
              </a:ext>
            </a:extLst>
          </p:cNvPr>
          <p:cNvSpPr>
            <a:spLocks noGrp="1"/>
          </p:cNvSpPr>
          <p:nvPr/>
        </p:nvSpPr>
        <p:spPr>
          <a:xfrm>
            <a:off x="9029700" y="3981450"/>
            <a:ext cx="1866900" cy="1009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7414"/>
          </a:bodyPr>
          <a:lstStyle/>
          <a:p>
            <a:pPr algn="l">
              <a:defRPr sz="1350" b="0">
                <a:solidFill>
                  <a:srgbClr val="D7D3CD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D7D3CD"/>
                </a:solidFill>
                <a:latin typeface="Aptos"/>
                <a:ea typeface="Aptos"/>
                <a:cs typeface="Aptos"/>
              </a:rPr>
              <a:t>Owners get an emotional win: beloved old cars can return to roads in a cleaner, compliant, and future-facing form.</a:t>
            </a:r>
          </a:p>
        </p:txBody>
      </p:sp>
      <p:sp>
        <p:nvSpPr>
          <p:cNvPr id="16" name="slide10-bottom-band">
            <a:extLst>
              <a:ext uri="{FF2B5EF4-FFF2-40B4-BE49-F238E27FC236}">
                <a16:creationId xmlns:a16="http://schemas.microsoft.com/office/drawing/2014/main" id="{3A37AFD7-129D-4DC5-BDDF-CB3CE6923339}"/>
              </a:ext>
            </a:extLst>
          </p:cNvPr>
          <p:cNvSpPr>
            <a:spLocks noGrp="1"/>
          </p:cNvSpPr>
          <p:nvPr/>
        </p:nvSpPr>
        <p:spPr>
          <a:xfrm>
            <a:off x="685800" y="5829300"/>
            <a:ext cx="10515600" cy="285750"/>
          </a:xfrm>
          <a:prstGeom prst="roundRect">
            <a:avLst>
              <a:gd name="adj" fmla="val 40000"/>
            </a:avLst>
          </a:prstGeom>
          <a:solidFill>
            <a:srgbClr val="112535"/>
          </a:solidFill>
          <a:ln w="9525">
            <a:solidFill>
              <a:srgbClr val="325064"/>
            </a:solidFill>
            <a:prstDash val="solid"/>
          </a:ln>
        </p:spPr>
      </p:sp>
      <p:sp>
        <p:nvSpPr>
          <p:cNvPr id="17" name="slide10-bottom-copy">
            <a:extLst>
              <a:ext uri="{FF2B5EF4-FFF2-40B4-BE49-F238E27FC236}">
                <a16:creationId xmlns:a16="http://schemas.microsoft.com/office/drawing/2014/main" id="{C7FC53B5-397D-46D7-A1A4-AEA7A2C158DD}"/>
              </a:ext>
            </a:extLst>
          </p:cNvPr>
          <p:cNvSpPr>
            <a:spLocks noGrp="1"/>
          </p:cNvSpPr>
          <p:nvPr/>
        </p:nvSpPr>
        <p:spPr>
          <a:xfrm>
            <a:off x="876300" y="5895975"/>
            <a:ext cx="10134600" cy="152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125" b="0">
                <a:solidFill>
                  <a:srgbClr val="F8F4EE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F8F4EE"/>
                </a:solidFill>
                <a:latin typeface="Aptos"/>
                <a:ea typeface="Aptos"/>
                <a:cs typeface="Aptos"/>
              </a:rPr>
              <a:t>A visible restoration project can convert public nostalgia into support for cleaner mobility rather than making the transition feel like pure loss.</a:t>
            </a:r>
          </a:p>
        </p:txBody>
      </p:sp>
      <p:sp>
        <p:nvSpPr>
          <p:cNvPr id="18" name="footer-name-10">
            <a:extLst>
              <a:ext uri="{FF2B5EF4-FFF2-40B4-BE49-F238E27FC236}">
                <a16:creationId xmlns:a16="http://schemas.microsoft.com/office/drawing/2014/main" id="{289570EA-20E6-4D4E-98E9-C693D0431EB7}"/>
              </a:ext>
            </a:extLst>
          </p:cNvPr>
          <p:cNvSpPr>
            <a:spLocks noGrp="1"/>
          </p:cNvSpPr>
          <p:nvPr/>
        </p:nvSpPr>
        <p:spPr>
          <a:xfrm>
            <a:off x="685800" y="65151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900" b="1">
                <a:solidFill>
                  <a:srgbClr val="8694A4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8694A4"/>
                </a:solidFill>
                <a:latin typeface="Aptos"/>
                <a:ea typeface="Aptos"/>
                <a:cs typeface="Aptos"/>
              </a:rPr>
              <a:t>Dead Car Restoration</a:t>
            </a:r>
          </a:p>
        </p:txBody>
      </p:sp>
      <p:sp>
        <p:nvSpPr>
          <p:cNvPr id="19" name="footer-page-10">
            <a:extLst>
              <a:ext uri="{FF2B5EF4-FFF2-40B4-BE49-F238E27FC236}">
                <a16:creationId xmlns:a16="http://schemas.microsoft.com/office/drawing/2014/main" id="{EA5D10ED-C195-4C1F-A96F-B049D0FDE9C4}"/>
              </a:ext>
            </a:extLst>
          </p:cNvPr>
          <p:cNvSpPr>
            <a:spLocks noGrp="1"/>
          </p:cNvSpPr>
          <p:nvPr/>
        </p:nvSpPr>
        <p:spPr>
          <a:xfrm>
            <a:off x="11315700" y="6515100"/>
            <a:ext cx="3048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900" b="1">
                <a:solidFill>
                  <a:srgbClr val="8694A4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8694A4"/>
                </a:solidFill>
                <a:latin typeface="Aptos"/>
                <a:ea typeface="Aptos"/>
                <a:cs typeface="Aptos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8693757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A1017"/>
            </a:gs>
            <a:gs pos="100000">
              <a:srgbClr val="0F1823"/>
            </a:gs>
          </a:gsLst>
          <a:lin ang="8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label-INVESTMENT OPPORTUNITY">
            <a:extLst>
              <a:ext uri="{FF2B5EF4-FFF2-40B4-BE49-F238E27FC236}">
                <a16:creationId xmlns:a16="http://schemas.microsoft.com/office/drawing/2014/main" id="{7E4643FC-B0C3-4EA6-8615-EE9F8C13EC84}"/>
              </a:ext>
            </a:extLst>
          </p:cNvPr>
          <p:cNvSpPr>
            <a:spLocks noGrp="1"/>
          </p:cNvSpPr>
          <p:nvPr/>
        </p:nvSpPr>
        <p:spPr>
          <a:xfrm>
            <a:off x="685800" y="609600"/>
            <a:ext cx="1714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050" b="1">
                <a:solidFill>
                  <a:srgbClr val="FFD78D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FFD78D"/>
                </a:solidFill>
                <a:latin typeface="Aptos"/>
                <a:ea typeface="Aptos"/>
                <a:cs typeface="Aptos"/>
              </a:rPr>
              <a:t>INVESTMENT OPPORTUNITY</a:t>
            </a:r>
          </a:p>
        </p:txBody>
      </p:sp>
      <p:sp>
        <p:nvSpPr>
          <p:cNvPr id="2" name="slide11-title">
            <a:extLst>
              <a:ext uri="{FF2B5EF4-FFF2-40B4-BE49-F238E27FC236}">
                <a16:creationId xmlns:a16="http://schemas.microsoft.com/office/drawing/2014/main" id="{80084F16-B859-4A62-B6D4-78A6EB0B5AF5}"/>
              </a:ext>
            </a:extLst>
          </p:cNvPr>
          <p:cNvSpPr>
            <a:spLocks noGrp="1"/>
          </p:cNvSpPr>
          <p:nvPr/>
        </p:nvSpPr>
        <p:spPr>
          <a:xfrm>
            <a:off x="685800" y="971550"/>
            <a:ext cx="4857750" cy="1219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73713"/>
          </a:bodyPr>
          <a:lstStyle/>
          <a:p>
            <a:pPr algn="l">
              <a:defRPr sz="3150" b="1">
                <a:solidFill>
                  <a:srgbClr val="F8F4EE"/>
                </a:solidFill>
                <a:latin typeface="Aptos Display"/>
                <a:ea typeface="Aptos Display"/>
                <a:cs typeface="Aptos Display"/>
              </a:defRPr>
            </a:pPr>
            <a:r>
              <a:rPr sz="3150" b="1">
                <a:solidFill>
                  <a:srgbClr val="F8F4EE"/>
                </a:solidFill>
                <a:latin typeface="Aptos Display"/>
                <a:ea typeface="Aptos Display"/>
                <a:cs typeface="Aptos Display"/>
              </a:rPr>
              <a:t>DCR can become a conversion-order base for pickups and small industrial trucks</a:t>
            </a:r>
          </a:p>
        </p:txBody>
      </p:sp>
      <p:sp>
        <p:nvSpPr>
          <p:cNvPr id="3" name="slide11-subtitle">
            <a:extLst>
              <a:ext uri="{FF2B5EF4-FFF2-40B4-BE49-F238E27FC236}">
                <a16:creationId xmlns:a16="http://schemas.microsoft.com/office/drawing/2014/main" id="{DCD7FB95-95BE-42BC-96D2-C6665EA81A23}"/>
              </a:ext>
            </a:extLst>
          </p:cNvPr>
          <p:cNvSpPr>
            <a:spLocks noGrp="1"/>
          </p:cNvSpPr>
          <p:nvPr/>
        </p:nvSpPr>
        <p:spPr>
          <a:xfrm>
            <a:off x="685800" y="2381250"/>
            <a:ext cx="4476750" cy="1028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6372"/>
          </a:bodyPr>
          <a:lstStyle/>
          <a:p>
            <a:pPr algn="l">
              <a:defRPr sz="1725" b="0">
                <a:solidFill>
                  <a:srgbClr val="D7D3CD"/>
                </a:solidFill>
                <a:latin typeface="Aptos"/>
                <a:ea typeface="Aptos"/>
                <a:cs typeface="Aptos"/>
              </a:defRPr>
            </a:pPr>
            <a:r>
              <a:rPr sz="1725" b="0">
                <a:solidFill>
                  <a:srgbClr val="D7D3CD"/>
                </a:solidFill>
                <a:latin typeface="Aptos"/>
                <a:ea typeface="Aptos"/>
                <a:cs typeface="Aptos"/>
              </a:rPr>
              <a:t>The Kolkata factory can pitch pilot conversion batches, charging support, and lifecycle service to commercial-vehicle players that want electric last-mile and utility transport options.</a:t>
            </a:r>
          </a:p>
        </p:txBody>
      </p:sp>
      <p:sp>
        <p:nvSpPr>
          <p:cNvPr id="4" name="slide11-image-frame">
            <a:extLst>
              <a:ext uri="{FF2B5EF4-FFF2-40B4-BE49-F238E27FC236}">
                <a16:creationId xmlns:a16="http://schemas.microsoft.com/office/drawing/2014/main" id="{74EF8AA4-3F08-4CE6-B9F8-4C1374BB7056}"/>
              </a:ext>
            </a:extLst>
          </p:cNvPr>
          <p:cNvSpPr>
            <a:spLocks noGrp="1"/>
          </p:cNvSpPr>
          <p:nvPr/>
        </p:nvSpPr>
        <p:spPr>
          <a:xfrm>
            <a:off x="5772150" y="1123950"/>
            <a:ext cx="5734050" cy="2876550"/>
          </a:xfrm>
          <a:prstGeom prst="roundRect">
            <a:avLst>
              <a:gd name="adj" fmla="val 7947"/>
            </a:avLst>
          </a:prstGeom>
          <a:solidFill>
            <a:srgbClr val="101924"/>
          </a:solidFill>
          <a:ln w="9525">
            <a:solidFill>
              <a:srgbClr val="304655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8">
            <a:scrgbClr r="0" g="0" b="0"/>
          </a:effectRef>
          <a:fontRef idx="major"/>
        </p:style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3"/>
          <a:srcRect t="14474" b="14474"/>
          <a:stretch>
            <a:fillRect/>
          </a:stretch>
        </p:blipFill>
        <p:spPr>
          <a:xfrm>
            <a:off x="5924550" y="1276350"/>
            <a:ext cx="5429250" cy="2571750"/>
          </a:xfrm>
          <a:prstGeom prst="roundRect">
            <a:avLst>
              <a:gd name="adj" fmla="val 5926"/>
            </a:avLst>
          </a:prstGeom>
        </p:spPr>
      </p:pic>
      <p:sp>
        <p:nvSpPr>
          <p:cNvPr id="6" name="slide11-image-caption">
            <a:extLst>
              <a:ext uri="{FF2B5EF4-FFF2-40B4-BE49-F238E27FC236}">
                <a16:creationId xmlns:a16="http://schemas.microsoft.com/office/drawing/2014/main" id="{F7DFFEB9-0EFC-481E-97D5-E14ADBEA6E60}"/>
              </a:ext>
            </a:extLst>
          </p:cNvPr>
          <p:cNvSpPr>
            <a:spLocks noGrp="1"/>
          </p:cNvSpPr>
          <p:nvPr/>
        </p:nvSpPr>
        <p:spPr>
          <a:xfrm>
            <a:off x="6057900" y="3638550"/>
            <a:ext cx="50101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050" b="0">
                <a:solidFill>
                  <a:srgbClr val="86F1E2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86F1E2"/>
                </a:solidFill>
                <a:latin typeface="Aptos"/>
                <a:ea typeface="Aptos"/>
                <a:cs typeface="Aptos"/>
              </a:rPr>
              <a:t>Target use case: pickups, compact cargo vehicles, utility vans, and smaller industrial transport fleets.</a:t>
            </a:r>
          </a:p>
        </p:txBody>
      </p:sp>
      <p:sp>
        <p:nvSpPr>
          <p:cNvPr id="7" name="slide11-offer-panel">
            <a:extLst>
              <a:ext uri="{FF2B5EF4-FFF2-40B4-BE49-F238E27FC236}">
                <a16:creationId xmlns:a16="http://schemas.microsoft.com/office/drawing/2014/main" id="{E7E2393E-33DD-4692-8422-8C5B5B5D5500}"/>
              </a:ext>
            </a:extLst>
          </p:cNvPr>
          <p:cNvSpPr>
            <a:spLocks noGrp="1"/>
          </p:cNvSpPr>
          <p:nvPr/>
        </p:nvSpPr>
        <p:spPr>
          <a:xfrm>
            <a:off x="685800" y="4248150"/>
            <a:ext cx="4476750" cy="1333500"/>
          </a:xfrm>
          <a:prstGeom prst="roundRect">
            <a:avLst>
              <a:gd name="adj" fmla="val 17143"/>
            </a:avLst>
          </a:prstGeom>
          <a:solidFill>
            <a:srgbClr val="102230"/>
          </a:solidFill>
          <a:ln w="9525">
            <a:solidFill>
              <a:srgbClr val="304959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7">
            <a:scrgbClr r="0" g="0" b="0"/>
          </a:effectRef>
          <a:fontRef idx="major"/>
        </p:style>
      </p:sp>
      <p:sp>
        <p:nvSpPr>
          <p:cNvPr id="8" name="slide11-offer-title">
            <a:extLst>
              <a:ext uri="{FF2B5EF4-FFF2-40B4-BE49-F238E27FC236}">
                <a16:creationId xmlns:a16="http://schemas.microsoft.com/office/drawing/2014/main" id="{4B54BB66-8D0F-4928-96DB-02E4BF102A00}"/>
              </a:ext>
            </a:extLst>
          </p:cNvPr>
          <p:cNvSpPr>
            <a:spLocks noGrp="1"/>
          </p:cNvSpPr>
          <p:nvPr/>
        </p:nvSpPr>
        <p:spPr>
          <a:xfrm>
            <a:off x="990600" y="4133850"/>
            <a:ext cx="2095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650" b="1">
                <a:solidFill>
                  <a:srgbClr val="86F1E2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86F1E2"/>
                </a:solidFill>
                <a:latin typeface="Aptos"/>
                <a:ea typeface="Aptos"/>
                <a:cs typeface="Aptos"/>
              </a:rPr>
              <a:t>Factory offer</a:t>
            </a:r>
          </a:p>
        </p:txBody>
      </p:sp>
      <p:sp>
        <p:nvSpPr>
          <p:cNvPr id="9" name="slide11-offer-bullets">
            <a:extLst>
              <a:ext uri="{FF2B5EF4-FFF2-40B4-BE49-F238E27FC236}">
                <a16:creationId xmlns:a16="http://schemas.microsoft.com/office/drawing/2014/main" id="{82579524-F1F4-4A1F-922D-2998287C45D8}"/>
              </a:ext>
            </a:extLst>
          </p:cNvPr>
          <p:cNvSpPr>
            <a:spLocks noGrp="1"/>
          </p:cNvSpPr>
          <p:nvPr/>
        </p:nvSpPr>
        <p:spPr>
          <a:xfrm>
            <a:off x="990600" y="4705350"/>
            <a:ext cx="375285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51408"/>
          </a:bodyPr>
          <a:lstStyle/>
          <a:p>
            <a:pPr marL="28" indent="-12" algn="l">
              <a:spcAft>
                <a:spcPts val="10"/>
              </a:spcAft>
              <a:buChar char="•"/>
              <a:defRPr sz="1350" b="0">
                <a:solidFill>
                  <a:srgbClr val="D7D3CD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D7D3CD"/>
                </a:solidFill>
                <a:latin typeface="Aptos"/>
                <a:ea typeface="Aptos"/>
                <a:cs typeface="Aptos"/>
              </a:rPr>
              <a:t>Pilot conversion lots for pickups, compact cargo vehicles, and smaller industrial transport fleets.</a:t>
            </a:r>
          </a:p>
          <a:p>
            <a:pPr marL="28" indent="-12" algn="l">
              <a:spcAft>
                <a:spcPts val="10"/>
              </a:spcAft>
              <a:buChar char="•"/>
              <a:defRPr sz="1350" b="0">
                <a:solidFill>
                  <a:srgbClr val="D7D3CD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D7D3CD"/>
                </a:solidFill>
                <a:latin typeface="Aptos"/>
                <a:ea typeface="Aptos"/>
                <a:cs typeface="Aptos"/>
              </a:rPr>
              <a:t>Payload, charging, and route-use validation for city, depot, utility, and factory movement use cases.</a:t>
            </a:r>
          </a:p>
          <a:p>
            <a:pPr marL="28" indent="-12" algn="l">
              <a:spcAft>
                <a:spcPts val="10"/>
              </a:spcAft>
              <a:buChar char="•"/>
              <a:defRPr sz="1350" b="0">
                <a:solidFill>
                  <a:srgbClr val="D7D3CD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D7D3CD"/>
                </a:solidFill>
                <a:latin typeface="Aptos"/>
                <a:ea typeface="Aptos"/>
                <a:cs typeface="Aptos"/>
              </a:rPr>
              <a:t>Long-tail service, battery care, telematics, and infrastructure support from one operating base.</a:t>
            </a:r>
          </a:p>
        </p:txBody>
      </p:sp>
      <p:sp>
        <p:nvSpPr>
          <p:cNvPr id="10" name="slide11-targets-panel">
            <a:extLst>
              <a:ext uri="{FF2B5EF4-FFF2-40B4-BE49-F238E27FC236}">
                <a16:creationId xmlns:a16="http://schemas.microsoft.com/office/drawing/2014/main" id="{F889EBF9-F219-4B67-BF4E-2727295FBDDC}"/>
              </a:ext>
            </a:extLst>
          </p:cNvPr>
          <p:cNvSpPr>
            <a:spLocks noGrp="1"/>
          </p:cNvSpPr>
          <p:nvPr/>
        </p:nvSpPr>
        <p:spPr>
          <a:xfrm>
            <a:off x="5467350" y="4248150"/>
            <a:ext cx="6038850" cy="1333500"/>
          </a:xfrm>
          <a:prstGeom prst="roundRect">
            <a:avLst>
              <a:gd name="adj" fmla="val 17143"/>
            </a:avLst>
          </a:prstGeom>
          <a:solidFill>
            <a:srgbClr val="131E2A"/>
          </a:solidFill>
          <a:ln w="9525">
            <a:solidFill>
              <a:srgbClr val="324858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7">
            <a:scrgbClr r="0" g="0" b="0"/>
          </a:effectRef>
          <a:fontRef idx="major"/>
        </p:style>
      </p:sp>
      <p:sp>
        <p:nvSpPr>
          <p:cNvPr id="11" name="slide11-targets-title">
            <a:extLst>
              <a:ext uri="{FF2B5EF4-FFF2-40B4-BE49-F238E27FC236}">
                <a16:creationId xmlns:a16="http://schemas.microsoft.com/office/drawing/2014/main" id="{FCF8054F-BC6A-416F-9705-724D768BED43}"/>
              </a:ext>
            </a:extLst>
          </p:cNvPr>
          <p:cNvSpPr>
            <a:spLocks noGrp="1"/>
          </p:cNvSpPr>
          <p:nvPr/>
        </p:nvSpPr>
        <p:spPr>
          <a:xfrm>
            <a:off x="5772150" y="4457700"/>
            <a:ext cx="2667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650" b="1">
                <a:solidFill>
                  <a:srgbClr val="FFD78D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FFD78D"/>
                </a:solidFill>
                <a:latin typeface="Aptos"/>
                <a:ea typeface="Aptos"/>
                <a:cs typeface="Aptos"/>
              </a:rPr>
              <a:t>Illustrative target OEMs</a:t>
            </a:r>
          </a:p>
        </p:txBody>
      </p:sp>
      <p:sp>
        <p:nvSpPr>
          <p:cNvPr id="12" name="slide11-targets-list-left">
            <a:extLst>
              <a:ext uri="{FF2B5EF4-FFF2-40B4-BE49-F238E27FC236}">
                <a16:creationId xmlns:a16="http://schemas.microsoft.com/office/drawing/2014/main" id="{D96BAA04-EB36-4DA8-9B63-9F5C6DA50AAE}"/>
              </a:ext>
            </a:extLst>
          </p:cNvPr>
          <p:cNvSpPr>
            <a:spLocks noGrp="1"/>
          </p:cNvSpPr>
          <p:nvPr/>
        </p:nvSpPr>
        <p:spPr>
          <a:xfrm>
            <a:off x="5772150" y="4914900"/>
            <a:ext cx="22860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72222"/>
          </a:bodyPr>
          <a:lstStyle/>
          <a:p>
            <a:pPr algn="l">
              <a:defRPr sz="1500" b="1">
                <a:solidFill>
                  <a:srgbClr val="F8F4EE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F8F4EE"/>
                </a:solidFill>
                <a:latin typeface="Aptos"/>
                <a:ea typeface="Aptos"/>
                <a:cs typeface="Aptos"/>
              </a:rPr>
              <a:t>Tata Motors</a:t>
            </a:r>
          </a:p>
          <a:p>
            <a:pPr algn="l">
              <a:defRPr sz="1500" b="1">
                <a:solidFill>
                  <a:srgbClr val="F8F4EE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F8F4EE"/>
                </a:solidFill>
                <a:latin typeface="Aptos"/>
                <a:ea typeface="Aptos"/>
                <a:cs typeface="Aptos"/>
              </a:rPr>
              <a:t>Ashok Leyland</a:t>
            </a:r>
          </a:p>
          <a:p>
            <a:pPr algn="l">
              <a:defRPr sz="1500" b="1">
                <a:solidFill>
                  <a:srgbClr val="F8F4EE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F8F4EE"/>
                </a:solidFill>
                <a:latin typeface="Aptos"/>
                <a:ea typeface="Aptos"/>
                <a:cs typeface="Aptos"/>
              </a:rPr>
              <a:t>BharatBenz</a:t>
            </a:r>
          </a:p>
        </p:txBody>
      </p:sp>
      <p:sp>
        <p:nvSpPr>
          <p:cNvPr id="13" name="slide11-targets-list-right">
            <a:extLst>
              <a:ext uri="{FF2B5EF4-FFF2-40B4-BE49-F238E27FC236}">
                <a16:creationId xmlns:a16="http://schemas.microsoft.com/office/drawing/2014/main" id="{727DFFA0-D99D-452D-8070-EF247BD1FF9B}"/>
              </a:ext>
            </a:extLst>
          </p:cNvPr>
          <p:cNvSpPr>
            <a:spLocks noGrp="1"/>
          </p:cNvSpPr>
          <p:nvPr/>
        </p:nvSpPr>
        <p:spPr>
          <a:xfrm>
            <a:off x="8439150" y="4914900"/>
            <a:ext cx="24765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500" b="1">
                <a:solidFill>
                  <a:srgbClr val="F8F4EE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F8F4EE"/>
                </a:solidFill>
                <a:latin typeface="Aptos"/>
                <a:ea typeface="Aptos"/>
                <a:cs typeface="Aptos"/>
              </a:rPr>
              <a:t>Mahindra &amp; Mahindra</a:t>
            </a:r>
          </a:p>
          <a:p>
            <a:pPr algn="l">
              <a:defRPr sz="1500" b="1">
                <a:solidFill>
                  <a:srgbClr val="F8F4EE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F8F4EE"/>
                </a:solidFill>
                <a:latin typeface="Aptos"/>
                <a:ea typeface="Aptos"/>
                <a:cs typeface="Aptos"/>
              </a:rPr>
              <a:t>Eicher Trucks</a:t>
            </a:r>
          </a:p>
        </p:txBody>
      </p:sp>
      <p:sp>
        <p:nvSpPr>
          <p:cNvPr id="14" name="slide11-bottom-banner">
            <a:extLst>
              <a:ext uri="{FF2B5EF4-FFF2-40B4-BE49-F238E27FC236}">
                <a16:creationId xmlns:a16="http://schemas.microsoft.com/office/drawing/2014/main" id="{DD864726-E02A-46A1-9CB6-186DC56879CB}"/>
              </a:ext>
            </a:extLst>
          </p:cNvPr>
          <p:cNvSpPr>
            <a:spLocks noGrp="1"/>
          </p:cNvSpPr>
          <p:nvPr/>
        </p:nvSpPr>
        <p:spPr>
          <a:xfrm>
            <a:off x="685800" y="5905500"/>
            <a:ext cx="10553700" cy="285750"/>
          </a:xfrm>
          <a:prstGeom prst="roundRect">
            <a:avLst>
              <a:gd name="adj" fmla="val 40000"/>
            </a:avLst>
          </a:prstGeom>
          <a:solidFill>
            <a:srgbClr val="102432"/>
          </a:solidFill>
          <a:ln w="9525">
            <a:solidFill>
              <a:srgbClr val="2B475A"/>
            </a:solidFill>
            <a:prstDash val="solid"/>
          </a:ln>
        </p:spPr>
      </p:sp>
      <p:sp>
        <p:nvSpPr>
          <p:cNvPr id="15" name="slide11-bottom-copy">
            <a:extLst>
              <a:ext uri="{FF2B5EF4-FFF2-40B4-BE49-F238E27FC236}">
                <a16:creationId xmlns:a16="http://schemas.microsoft.com/office/drawing/2014/main" id="{846FC6C4-2B32-4443-A1CB-8489AFA32A22}"/>
              </a:ext>
            </a:extLst>
          </p:cNvPr>
          <p:cNvSpPr>
            <a:spLocks noGrp="1"/>
          </p:cNvSpPr>
          <p:nvPr/>
        </p:nvSpPr>
        <p:spPr>
          <a:xfrm>
            <a:off x="857250" y="5972175"/>
            <a:ext cx="10191750" cy="152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125" b="1">
                <a:solidFill>
                  <a:srgbClr val="86F1E2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86F1E2"/>
                </a:solidFill>
                <a:latin typeface="Aptos"/>
                <a:ea typeface="Aptos"/>
                <a:cs typeface="Aptos"/>
              </a:rPr>
              <a:t>Illustrative OEM and fleet channels only, not confirmed commitments or signed partnerships.</a:t>
            </a:r>
          </a:p>
        </p:txBody>
      </p:sp>
      <p:sp>
        <p:nvSpPr>
          <p:cNvPr id="16" name="footer-name-11">
            <a:extLst>
              <a:ext uri="{FF2B5EF4-FFF2-40B4-BE49-F238E27FC236}">
                <a16:creationId xmlns:a16="http://schemas.microsoft.com/office/drawing/2014/main" id="{818D14E6-2413-4FF2-83BE-CB05E93C26D8}"/>
              </a:ext>
            </a:extLst>
          </p:cNvPr>
          <p:cNvSpPr>
            <a:spLocks noGrp="1"/>
          </p:cNvSpPr>
          <p:nvPr/>
        </p:nvSpPr>
        <p:spPr>
          <a:xfrm>
            <a:off x="685800" y="65151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900" b="1">
                <a:solidFill>
                  <a:srgbClr val="8694A4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8694A4"/>
                </a:solidFill>
                <a:latin typeface="Aptos"/>
                <a:ea typeface="Aptos"/>
                <a:cs typeface="Aptos"/>
              </a:rPr>
              <a:t>Dead Car Restoration</a:t>
            </a:r>
          </a:p>
        </p:txBody>
      </p:sp>
      <p:sp>
        <p:nvSpPr>
          <p:cNvPr id="17" name="footer-page-11">
            <a:extLst>
              <a:ext uri="{FF2B5EF4-FFF2-40B4-BE49-F238E27FC236}">
                <a16:creationId xmlns:a16="http://schemas.microsoft.com/office/drawing/2014/main" id="{55CEE216-542F-4CDC-95FF-A1FADEC32C04}"/>
              </a:ext>
            </a:extLst>
          </p:cNvPr>
          <p:cNvSpPr>
            <a:spLocks noGrp="1"/>
          </p:cNvSpPr>
          <p:nvPr/>
        </p:nvSpPr>
        <p:spPr>
          <a:xfrm>
            <a:off x="11315700" y="6515100"/>
            <a:ext cx="3048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900" b="1">
                <a:solidFill>
                  <a:srgbClr val="8694A4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8694A4"/>
                </a:solidFill>
                <a:latin typeface="Aptos"/>
                <a:ea typeface="Aptos"/>
                <a:cs typeface="Aptos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20647100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1EEE8"/>
            </a:gs>
            <a:gs pos="100000">
              <a:srgbClr val="E7EEF2"/>
            </a:gs>
          </a:gsLst>
          <a:lin ang="8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label-YOUTH AND RESEARCH">
            <a:extLst>
              <a:ext uri="{FF2B5EF4-FFF2-40B4-BE49-F238E27FC236}">
                <a16:creationId xmlns:a16="http://schemas.microsoft.com/office/drawing/2014/main" id="{7AC4CC7F-1999-4BF4-ADEC-C383CFD48699}"/>
              </a:ext>
            </a:extLst>
          </p:cNvPr>
          <p:cNvSpPr>
            <a:spLocks noGrp="1"/>
          </p:cNvSpPr>
          <p:nvPr/>
        </p:nvSpPr>
        <p:spPr>
          <a:xfrm>
            <a:off x="685800" y="609600"/>
            <a:ext cx="1714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050" b="1">
                <a:solidFill>
                  <a:srgbClr val="355562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355562"/>
                </a:solidFill>
                <a:latin typeface="Aptos"/>
                <a:ea typeface="Aptos"/>
                <a:cs typeface="Aptos"/>
              </a:rPr>
              <a:t>YOUTH AND RESEARCH</a:t>
            </a:r>
          </a:p>
        </p:txBody>
      </p:sp>
      <p:sp>
        <p:nvSpPr>
          <p:cNvPr id="2" name="slide12-title">
            <a:extLst>
              <a:ext uri="{FF2B5EF4-FFF2-40B4-BE49-F238E27FC236}">
                <a16:creationId xmlns:a16="http://schemas.microsoft.com/office/drawing/2014/main" id="{5E91597E-CC49-4B15-BA88-7C3592EAAF97}"/>
              </a:ext>
            </a:extLst>
          </p:cNvPr>
          <p:cNvSpPr>
            <a:spLocks noGrp="1"/>
          </p:cNvSpPr>
          <p:nvPr/>
        </p:nvSpPr>
        <p:spPr>
          <a:xfrm>
            <a:off x="685800" y="971550"/>
            <a:ext cx="5391150" cy="1295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4444"/>
          </a:bodyPr>
          <a:lstStyle/>
          <a:p>
            <a:pPr algn="l">
              <a:defRPr sz="3000" b="1">
                <a:solidFill>
                  <a:srgbClr val="091018"/>
                </a:solidFill>
                <a:latin typeface="Aptos Display"/>
                <a:ea typeface="Aptos Display"/>
                <a:cs typeface="Aptos Display"/>
              </a:defRPr>
            </a:pPr>
            <a:r>
              <a:rPr sz="3000" b="1">
                <a:solidFill>
                  <a:srgbClr val="091018"/>
                </a:solidFill>
                <a:latin typeface="Aptos Display"/>
                <a:ea typeface="Aptos Display"/>
                <a:cs typeface="Aptos Display"/>
              </a:rPr>
              <a:t>The Kolkata hub can create youth jobs and grow into an EV research base</a:t>
            </a:r>
          </a:p>
        </p:txBody>
      </p:sp>
      <p:sp>
        <p:nvSpPr>
          <p:cNvPr id="3" name="slide12-subtitle">
            <a:extLst>
              <a:ext uri="{FF2B5EF4-FFF2-40B4-BE49-F238E27FC236}">
                <a16:creationId xmlns:a16="http://schemas.microsoft.com/office/drawing/2014/main" id="{BA11D412-BB82-4B8C-8F4C-7B349EA4BF6D}"/>
              </a:ext>
            </a:extLst>
          </p:cNvPr>
          <p:cNvSpPr>
            <a:spLocks noGrp="1"/>
          </p:cNvSpPr>
          <p:nvPr/>
        </p:nvSpPr>
        <p:spPr>
          <a:xfrm>
            <a:off x="685800" y="2628900"/>
            <a:ext cx="4781550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1787"/>
          </a:bodyPr>
          <a:lstStyle/>
          <a:p>
            <a:pPr algn="l">
              <a:defRPr sz="1725" b="0">
                <a:solidFill>
                  <a:srgbClr val="495A65"/>
                </a:solidFill>
                <a:latin typeface="Aptos"/>
                <a:ea typeface="Aptos"/>
                <a:cs typeface="Aptos"/>
              </a:defRPr>
            </a:pPr>
            <a:r>
              <a:rPr sz="1725" b="0">
                <a:solidFill>
                  <a:srgbClr val="495A65"/>
                </a:solidFill>
                <a:latin typeface="Aptos"/>
                <a:ea typeface="Aptos"/>
                <a:cs typeface="Aptos"/>
              </a:rPr>
              <a:t>Start as a factory and training engine, then mature into a practical lab for batteries, retrofit systems, diagnostics, and small-commercial EV architecture.</a:t>
            </a:r>
          </a:p>
        </p:txBody>
      </p:sp>
      <p:sp>
        <p:nvSpPr>
          <p:cNvPr id="4" name="slide12-image-frame">
            <a:extLst>
              <a:ext uri="{FF2B5EF4-FFF2-40B4-BE49-F238E27FC236}">
                <a16:creationId xmlns:a16="http://schemas.microsoft.com/office/drawing/2014/main" id="{AB24B0E8-985C-47E1-A32E-9E9F883528BF}"/>
              </a:ext>
            </a:extLst>
          </p:cNvPr>
          <p:cNvSpPr>
            <a:spLocks noGrp="1"/>
          </p:cNvSpPr>
          <p:nvPr/>
        </p:nvSpPr>
        <p:spPr>
          <a:xfrm>
            <a:off x="6153150" y="1047750"/>
            <a:ext cx="5353050" cy="2705100"/>
          </a:xfrm>
          <a:prstGeom prst="roundRect">
            <a:avLst>
              <a:gd name="adj" fmla="val 8451"/>
            </a:avLst>
          </a:prstGeom>
          <a:solidFill>
            <a:srgbClr val="DCE7EC"/>
          </a:solidFill>
          <a:ln w="9525">
            <a:solidFill>
              <a:srgbClr val="C6D5DB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6">
            <a:scrgbClr r="0" g="0" b="0"/>
          </a:effectRef>
          <a:fontRef idx="major"/>
        </p:style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3"/>
          <a:srcRect t="14340" b="14340"/>
          <a:stretch>
            <a:fillRect/>
          </a:stretch>
        </p:blipFill>
        <p:spPr>
          <a:xfrm>
            <a:off x="6305550" y="1200150"/>
            <a:ext cx="5048250" cy="2400300"/>
          </a:xfrm>
          <a:prstGeom prst="roundRect">
            <a:avLst>
              <a:gd name="adj" fmla="val 6349"/>
            </a:avLst>
          </a:prstGeom>
        </p:spPr>
      </p:pic>
      <p:sp>
        <p:nvSpPr>
          <p:cNvPr id="6" name="slide12-pillar-1">
            <a:extLst>
              <a:ext uri="{FF2B5EF4-FFF2-40B4-BE49-F238E27FC236}">
                <a16:creationId xmlns:a16="http://schemas.microsoft.com/office/drawing/2014/main" id="{3C336170-4055-4B9B-B77F-43429CD3990B}"/>
              </a:ext>
            </a:extLst>
          </p:cNvPr>
          <p:cNvSpPr>
            <a:spLocks noGrp="1"/>
          </p:cNvSpPr>
          <p:nvPr/>
        </p:nvSpPr>
        <p:spPr>
          <a:xfrm>
            <a:off x="685800" y="4095750"/>
            <a:ext cx="3009900" cy="1524000"/>
          </a:xfrm>
          <a:prstGeom prst="roundRect">
            <a:avLst>
              <a:gd name="adj" fmla="val 15000"/>
            </a:avLst>
          </a:prstGeom>
          <a:solidFill>
            <a:srgbClr val="10202B"/>
          </a:solidFill>
          <a:ln w="9525">
            <a:solidFill>
              <a:srgbClr val="2F4657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6">
            <a:scrgbClr r="0" g="0" b="0"/>
          </a:effectRef>
          <a:fontRef idx="major"/>
        </p:style>
      </p:sp>
      <p:sp>
        <p:nvSpPr>
          <p:cNvPr id="7" name="slide12-pillar-title-1">
            <a:extLst>
              <a:ext uri="{FF2B5EF4-FFF2-40B4-BE49-F238E27FC236}">
                <a16:creationId xmlns:a16="http://schemas.microsoft.com/office/drawing/2014/main" id="{CFD4D131-B66E-46E8-AFC0-2C5227E7F813}"/>
              </a:ext>
            </a:extLst>
          </p:cNvPr>
          <p:cNvSpPr>
            <a:spLocks noGrp="1"/>
          </p:cNvSpPr>
          <p:nvPr/>
        </p:nvSpPr>
        <p:spPr>
          <a:xfrm>
            <a:off x="914400" y="4362450"/>
            <a:ext cx="21907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800" b="1">
                <a:solidFill>
                  <a:srgbClr val="86F1E2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86F1E2"/>
                </a:solidFill>
                <a:latin typeface="Aptos"/>
                <a:ea typeface="Aptos"/>
                <a:cs typeface="Aptos"/>
              </a:rPr>
              <a:t>Youth jobs</a:t>
            </a:r>
          </a:p>
        </p:txBody>
      </p:sp>
      <p:sp>
        <p:nvSpPr>
          <p:cNvPr id="8" name="slide12-pillar-body-1">
            <a:extLst>
              <a:ext uri="{FF2B5EF4-FFF2-40B4-BE49-F238E27FC236}">
                <a16:creationId xmlns:a16="http://schemas.microsoft.com/office/drawing/2014/main" id="{2047FE78-8798-4601-B7A1-C061886F65E3}"/>
              </a:ext>
            </a:extLst>
          </p:cNvPr>
          <p:cNvSpPr>
            <a:spLocks noGrp="1"/>
          </p:cNvSpPr>
          <p:nvPr/>
        </p:nvSpPr>
        <p:spPr>
          <a:xfrm>
            <a:off x="914400" y="4762500"/>
            <a:ext cx="232410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76389"/>
          </a:bodyPr>
          <a:lstStyle/>
          <a:p>
            <a:pPr algn="l">
              <a:defRPr sz="1350" b="0">
                <a:solidFill>
                  <a:srgbClr val="D7D3CD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D7D3CD"/>
                </a:solidFill>
                <a:latin typeface="Aptos"/>
                <a:ea typeface="Aptos"/>
                <a:cs typeface="Aptos"/>
              </a:rPr>
              <a:t>Workshop, assembly, testing, charging, logistics, and service roles can create immediate hands-on employment for local young talent.</a:t>
            </a:r>
          </a:p>
        </p:txBody>
      </p:sp>
      <p:sp>
        <p:nvSpPr>
          <p:cNvPr id="9" name="slide12-pillar-2">
            <a:extLst>
              <a:ext uri="{FF2B5EF4-FFF2-40B4-BE49-F238E27FC236}">
                <a16:creationId xmlns:a16="http://schemas.microsoft.com/office/drawing/2014/main" id="{042A4CFD-AC48-4325-B578-928333694343}"/>
              </a:ext>
            </a:extLst>
          </p:cNvPr>
          <p:cNvSpPr>
            <a:spLocks noGrp="1"/>
          </p:cNvSpPr>
          <p:nvPr/>
        </p:nvSpPr>
        <p:spPr>
          <a:xfrm>
            <a:off x="4171950" y="4095750"/>
            <a:ext cx="3009900" cy="152400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C7D1D8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6">
            <a:scrgbClr r="0" g="0" b="0"/>
          </a:effectRef>
          <a:fontRef idx="major"/>
        </p:style>
      </p:sp>
      <p:sp>
        <p:nvSpPr>
          <p:cNvPr id="10" name="slide12-pillar-title-2">
            <a:extLst>
              <a:ext uri="{FF2B5EF4-FFF2-40B4-BE49-F238E27FC236}">
                <a16:creationId xmlns:a16="http://schemas.microsoft.com/office/drawing/2014/main" id="{C7EC655C-A9FF-46CC-97E6-D60CD8F3C250}"/>
              </a:ext>
            </a:extLst>
          </p:cNvPr>
          <p:cNvSpPr>
            <a:spLocks noGrp="1"/>
          </p:cNvSpPr>
          <p:nvPr/>
        </p:nvSpPr>
        <p:spPr>
          <a:xfrm>
            <a:off x="4400550" y="4362450"/>
            <a:ext cx="21907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800" b="1">
                <a:solidFill>
                  <a:srgbClr val="091018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091018"/>
                </a:solidFill>
                <a:latin typeface="Aptos"/>
                <a:ea typeface="Aptos"/>
                <a:cs typeface="Aptos"/>
              </a:rPr>
              <a:t>Training pipeline</a:t>
            </a:r>
          </a:p>
        </p:txBody>
      </p:sp>
      <p:sp>
        <p:nvSpPr>
          <p:cNvPr id="11" name="slide12-pillar-body-2">
            <a:extLst>
              <a:ext uri="{FF2B5EF4-FFF2-40B4-BE49-F238E27FC236}">
                <a16:creationId xmlns:a16="http://schemas.microsoft.com/office/drawing/2014/main" id="{8D3560A2-BEFF-475B-8946-6D70E0AECA2F}"/>
              </a:ext>
            </a:extLst>
          </p:cNvPr>
          <p:cNvSpPr>
            <a:spLocks noGrp="1"/>
          </p:cNvSpPr>
          <p:nvPr/>
        </p:nvSpPr>
        <p:spPr>
          <a:xfrm>
            <a:off x="4400550" y="4762500"/>
            <a:ext cx="232410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76389"/>
          </a:bodyPr>
          <a:lstStyle/>
          <a:p>
            <a:pPr algn="l">
              <a:defRPr sz="1350" b="0">
                <a:solidFill>
                  <a:srgbClr val="475761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75761"/>
                </a:solidFill>
                <a:latin typeface="Aptos"/>
                <a:ea typeface="Aptos"/>
                <a:cs typeface="Aptos"/>
              </a:rPr>
              <a:t>The site can train technicians for EV conversion, battery care, calibration, and compliance support instead of importing every skill from outside.</a:t>
            </a:r>
          </a:p>
        </p:txBody>
      </p:sp>
      <p:sp>
        <p:nvSpPr>
          <p:cNvPr id="12" name="slide12-pillar-3">
            <a:extLst>
              <a:ext uri="{FF2B5EF4-FFF2-40B4-BE49-F238E27FC236}">
                <a16:creationId xmlns:a16="http://schemas.microsoft.com/office/drawing/2014/main" id="{5902306C-8F00-4F7D-BCAD-CE0736DA775F}"/>
              </a:ext>
            </a:extLst>
          </p:cNvPr>
          <p:cNvSpPr>
            <a:spLocks noGrp="1"/>
          </p:cNvSpPr>
          <p:nvPr/>
        </p:nvSpPr>
        <p:spPr>
          <a:xfrm>
            <a:off x="7658100" y="4095750"/>
            <a:ext cx="3009900" cy="1524000"/>
          </a:xfrm>
          <a:prstGeom prst="roundRect">
            <a:avLst>
              <a:gd name="adj" fmla="val 15000"/>
            </a:avLst>
          </a:prstGeom>
          <a:solidFill>
            <a:srgbClr val="122637"/>
          </a:solidFill>
          <a:ln w="9525">
            <a:solidFill>
              <a:srgbClr val="2F4657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6">
            <a:scrgbClr r="0" g="0" b="0"/>
          </a:effectRef>
          <a:fontRef idx="major"/>
        </p:style>
      </p:sp>
      <p:sp>
        <p:nvSpPr>
          <p:cNvPr id="13" name="slide12-pillar-title-3">
            <a:extLst>
              <a:ext uri="{FF2B5EF4-FFF2-40B4-BE49-F238E27FC236}">
                <a16:creationId xmlns:a16="http://schemas.microsoft.com/office/drawing/2014/main" id="{305C7148-04DD-480E-80FD-E744E26BF6F6}"/>
              </a:ext>
            </a:extLst>
          </p:cNvPr>
          <p:cNvSpPr>
            <a:spLocks noGrp="1"/>
          </p:cNvSpPr>
          <p:nvPr/>
        </p:nvSpPr>
        <p:spPr>
          <a:xfrm>
            <a:off x="7886700" y="4362450"/>
            <a:ext cx="21907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800" b="1">
                <a:solidFill>
                  <a:srgbClr val="FFD78D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FD78D"/>
                </a:solidFill>
                <a:latin typeface="Aptos"/>
                <a:ea typeface="Aptos"/>
                <a:cs typeface="Aptos"/>
              </a:rPr>
              <a:t>Research hub</a:t>
            </a:r>
          </a:p>
        </p:txBody>
      </p:sp>
      <p:sp>
        <p:nvSpPr>
          <p:cNvPr id="14" name="slide12-pillar-body-3">
            <a:extLst>
              <a:ext uri="{FF2B5EF4-FFF2-40B4-BE49-F238E27FC236}">
                <a16:creationId xmlns:a16="http://schemas.microsoft.com/office/drawing/2014/main" id="{962DDF15-4775-4332-BA18-BE650881ACF7}"/>
              </a:ext>
            </a:extLst>
          </p:cNvPr>
          <p:cNvSpPr>
            <a:spLocks noGrp="1"/>
          </p:cNvSpPr>
          <p:nvPr/>
        </p:nvSpPr>
        <p:spPr>
          <a:xfrm>
            <a:off x="7886700" y="4762500"/>
            <a:ext cx="232410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76389"/>
          </a:bodyPr>
          <a:lstStyle/>
          <a:p>
            <a:pPr algn="l">
              <a:defRPr sz="1350" b="0">
                <a:solidFill>
                  <a:srgbClr val="D7D3CD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D7D3CD"/>
                </a:solidFill>
                <a:latin typeface="Aptos"/>
                <a:ea typeface="Aptos"/>
                <a:cs typeface="Aptos"/>
              </a:rPr>
              <a:t>Over time the plant can become a test bed for frugal EV architecture, software, thermal systems, and next-generation retrofit packages.</a:t>
            </a:r>
          </a:p>
        </p:txBody>
      </p:sp>
      <p:sp>
        <p:nvSpPr>
          <p:cNvPr id="15" name="slide12-bottom-box">
            <a:extLst>
              <a:ext uri="{FF2B5EF4-FFF2-40B4-BE49-F238E27FC236}">
                <a16:creationId xmlns:a16="http://schemas.microsoft.com/office/drawing/2014/main" id="{7B089BE5-ADFE-4787-8630-0CBEE9ADCBA9}"/>
              </a:ext>
            </a:extLst>
          </p:cNvPr>
          <p:cNvSpPr>
            <a:spLocks noGrp="1"/>
          </p:cNvSpPr>
          <p:nvPr/>
        </p:nvSpPr>
        <p:spPr>
          <a:xfrm>
            <a:off x="685800" y="5829300"/>
            <a:ext cx="10820400" cy="304800"/>
          </a:xfrm>
          <a:prstGeom prst="roundRect">
            <a:avLst>
              <a:gd name="adj" fmla="val 37500"/>
            </a:avLst>
          </a:prstGeom>
          <a:solidFill>
            <a:srgbClr val="EAF3F5"/>
          </a:solidFill>
          <a:ln w="9525">
            <a:solidFill>
              <a:srgbClr val="C2D5DB"/>
            </a:solidFill>
            <a:prstDash val="solid"/>
          </a:ln>
        </p:spPr>
      </p:sp>
      <p:sp>
        <p:nvSpPr>
          <p:cNvPr id="16" name="slide12-bottom-copy">
            <a:extLst>
              <a:ext uri="{FF2B5EF4-FFF2-40B4-BE49-F238E27FC236}">
                <a16:creationId xmlns:a16="http://schemas.microsoft.com/office/drawing/2014/main" id="{32C65836-FEDC-483F-924B-018E9621C568}"/>
              </a:ext>
            </a:extLst>
          </p:cNvPr>
          <p:cNvSpPr>
            <a:spLocks noGrp="1"/>
          </p:cNvSpPr>
          <p:nvPr/>
        </p:nvSpPr>
        <p:spPr>
          <a:xfrm>
            <a:off x="914400" y="5895975"/>
            <a:ext cx="10363200" cy="152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125" b="0">
                <a:solidFill>
                  <a:srgbClr val="35535F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35535F"/>
                </a:solidFill>
                <a:latin typeface="Aptos"/>
                <a:ea typeface="Aptos"/>
                <a:cs typeface="Aptos"/>
              </a:rPr>
              <a:t>The research-hub outcome is presented as a medium-term ambition built on training, field data, and operating experience from the factory.</a:t>
            </a:r>
          </a:p>
        </p:txBody>
      </p:sp>
      <p:sp>
        <p:nvSpPr>
          <p:cNvPr id="17" name="footer-name-12">
            <a:extLst>
              <a:ext uri="{FF2B5EF4-FFF2-40B4-BE49-F238E27FC236}">
                <a16:creationId xmlns:a16="http://schemas.microsoft.com/office/drawing/2014/main" id="{B0D6913F-6A4A-4F15-94B9-42DEF318757B}"/>
              </a:ext>
            </a:extLst>
          </p:cNvPr>
          <p:cNvSpPr>
            <a:spLocks noGrp="1"/>
          </p:cNvSpPr>
          <p:nvPr/>
        </p:nvSpPr>
        <p:spPr>
          <a:xfrm>
            <a:off x="685800" y="65151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900" b="1">
                <a:solidFill>
                  <a:srgbClr val="5F6E7B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5F6E7B"/>
                </a:solidFill>
                <a:latin typeface="Aptos"/>
                <a:ea typeface="Aptos"/>
                <a:cs typeface="Aptos"/>
              </a:rPr>
              <a:t>Dead Car Restoration</a:t>
            </a:r>
          </a:p>
        </p:txBody>
      </p:sp>
      <p:sp>
        <p:nvSpPr>
          <p:cNvPr id="18" name="footer-page-12">
            <a:extLst>
              <a:ext uri="{FF2B5EF4-FFF2-40B4-BE49-F238E27FC236}">
                <a16:creationId xmlns:a16="http://schemas.microsoft.com/office/drawing/2014/main" id="{2D1A6FBF-FA6F-4239-968F-4D1992F42F23}"/>
              </a:ext>
            </a:extLst>
          </p:cNvPr>
          <p:cNvSpPr>
            <a:spLocks noGrp="1"/>
          </p:cNvSpPr>
          <p:nvPr/>
        </p:nvSpPr>
        <p:spPr>
          <a:xfrm>
            <a:off x="11315700" y="6515100"/>
            <a:ext cx="3048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900" b="1">
                <a:solidFill>
                  <a:srgbClr val="5F6E7B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5F6E7B"/>
                </a:solidFill>
                <a:latin typeface="Aptos"/>
                <a:ea typeface="Aptos"/>
                <a:cs typeface="Aptos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1730322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A1017"/>
            </a:gs>
            <a:gs pos="100000">
              <a:srgbClr val="0F1823"/>
            </a:gs>
          </a:gsLst>
          <a:lin ang="8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label-REVENUE MODEL">
            <a:extLst>
              <a:ext uri="{FF2B5EF4-FFF2-40B4-BE49-F238E27FC236}">
                <a16:creationId xmlns:a16="http://schemas.microsoft.com/office/drawing/2014/main" id="{FF21CF40-4278-4355-89F6-CF45FCD186DE}"/>
              </a:ext>
            </a:extLst>
          </p:cNvPr>
          <p:cNvSpPr>
            <a:spLocks noGrp="1"/>
          </p:cNvSpPr>
          <p:nvPr/>
        </p:nvSpPr>
        <p:spPr>
          <a:xfrm>
            <a:off x="685800" y="609600"/>
            <a:ext cx="1714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050" b="1">
                <a:solidFill>
                  <a:srgbClr val="FFD78D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FFD78D"/>
                </a:solidFill>
                <a:latin typeface="Aptos"/>
                <a:ea typeface="Aptos"/>
                <a:cs typeface="Aptos"/>
              </a:rPr>
              <a:t>REVENUE MODEL</a:t>
            </a:r>
          </a:p>
        </p:txBody>
      </p:sp>
      <p:sp>
        <p:nvSpPr>
          <p:cNvPr id="2" name="slide13-title">
            <a:extLst>
              <a:ext uri="{FF2B5EF4-FFF2-40B4-BE49-F238E27FC236}">
                <a16:creationId xmlns:a16="http://schemas.microsoft.com/office/drawing/2014/main" id="{E78A33A6-6321-4492-BB9D-BDBB19095C57}"/>
              </a:ext>
            </a:extLst>
          </p:cNvPr>
          <p:cNvSpPr>
            <a:spLocks noGrp="1"/>
          </p:cNvSpPr>
          <p:nvPr/>
        </p:nvSpPr>
        <p:spPr>
          <a:xfrm>
            <a:off x="685800" y="971550"/>
            <a:ext cx="7658100" cy="838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1667"/>
          </a:bodyPr>
          <a:lstStyle/>
          <a:p>
            <a:pPr algn="l">
              <a:defRPr sz="3000" b="1">
                <a:solidFill>
                  <a:srgbClr val="F8F4EE"/>
                </a:solidFill>
                <a:latin typeface="Aptos Display"/>
                <a:ea typeface="Aptos Display"/>
                <a:cs typeface="Aptos Display"/>
              </a:defRPr>
            </a:pPr>
            <a:r>
              <a:rPr sz="3000" b="1">
                <a:solidFill>
                  <a:srgbClr val="F8F4EE"/>
                </a:solidFill>
                <a:latin typeface="Aptos Display"/>
                <a:ea typeface="Aptos Display"/>
                <a:cs typeface="Aptos Display"/>
              </a:rPr>
              <a:t>Revenue stretches beyond conversion jobs into energy, upgrades, and service continuity</a:t>
            </a:r>
          </a:p>
        </p:txBody>
      </p:sp>
      <p:sp>
        <p:nvSpPr>
          <p:cNvPr id="3" name="slide13-stream-1">
            <a:extLst>
              <a:ext uri="{FF2B5EF4-FFF2-40B4-BE49-F238E27FC236}">
                <a16:creationId xmlns:a16="http://schemas.microsoft.com/office/drawing/2014/main" id="{83F34D2D-23D2-4EED-8089-35EC390190D4}"/>
              </a:ext>
            </a:extLst>
          </p:cNvPr>
          <p:cNvSpPr>
            <a:spLocks noGrp="1"/>
          </p:cNvSpPr>
          <p:nvPr/>
        </p:nvSpPr>
        <p:spPr>
          <a:xfrm>
            <a:off x="685800" y="2171700"/>
            <a:ext cx="2381250" cy="3429000"/>
          </a:xfrm>
          <a:prstGeom prst="roundRect">
            <a:avLst>
              <a:gd name="adj" fmla="val 9600"/>
            </a:avLst>
          </a:prstGeom>
          <a:solidFill>
            <a:srgbClr val="142432"/>
          </a:solidFill>
          <a:ln w="9525">
            <a:solidFill>
              <a:srgbClr val="2E4050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8">
            <a:scrgbClr r="0" g="0" b="0"/>
          </a:effectRef>
          <a:fontRef idx="major"/>
        </p:style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FCC5DC7-8F43-41A1-82CE-216FDF27373B}"/>
              </a:ext>
            </a:extLst>
          </p:cNvPr>
          <p:cNvSpPr>
            <a:spLocks noGrp="1"/>
          </p:cNvSpPr>
          <p:nvPr/>
        </p:nvSpPr>
        <p:spPr>
          <a:xfrm>
            <a:off x="914400" y="2400300"/>
            <a:ext cx="1924050" cy="47625"/>
          </a:xfrm>
          <a:prstGeom prst="rect">
            <a:avLst/>
          </a:prstGeom>
          <a:solidFill>
            <a:srgbClr val="00D5C0"/>
          </a:solidFill>
          <a:ln w="0">
            <a:noFill/>
            <a:prstDash val="solid"/>
          </a:ln>
        </p:spPr>
      </p:sp>
      <p:sp>
        <p:nvSpPr>
          <p:cNvPr id="5" name="slide13-stream-no-1">
            <a:extLst>
              <a:ext uri="{FF2B5EF4-FFF2-40B4-BE49-F238E27FC236}">
                <a16:creationId xmlns:a16="http://schemas.microsoft.com/office/drawing/2014/main" id="{93F2C1CF-E07C-4C92-8CBB-5050BD4347FF}"/>
              </a:ext>
            </a:extLst>
          </p:cNvPr>
          <p:cNvSpPr>
            <a:spLocks noGrp="1"/>
          </p:cNvSpPr>
          <p:nvPr/>
        </p:nvSpPr>
        <p:spPr>
          <a:xfrm>
            <a:off x="914400" y="2609850"/>
            <a:ext cx="4191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650" b="1">
                <a:solidFill>
                  <a:srgbClr val="00D5C0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00D5C0"/>
                </a:solidFill>
                <a:latin typeface="Aptos Display"/>
                <a:ea typeface="Aptos Display"/>
                <a:cs typeface="Aptos Display"/>
              </a:rPr>
              <a:t>01</a:t>
            </a:r>
          </a:p>
        </p:txBody>
      </p:sp>
      <p:sp>
        <p:nvSpPr>
          <p:cNvPr id="6" name="slide13-stream-title-1">
            <a:extLst>
              <a:ext uri="{FF2B5EF4-FFF2-40B4-BE49-F238E27FC236}">
                <a16:creationId xmlns:a16="http://schemas.microsoft.com/office/drawing/2014/main" id="{EA8AFA87-7A86-43F8-B257-D36E8EFB55B6}"/>
              </a:ext>
            </a:extLst>
          </p:cNvPr>
          <p:cNvSpPr>
            <a:spLocks noGrp="1"/>
          </p:cNvSpPr>
          <p:nvPr/>
        </p:nvSpPr>
        <p:spPr>
          <a:xfrm>
            <a:off x="914400" y="3028950"/>
            <a:ext cx="17526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9359"/>
          </a:bodyPr>
          <a:lstStyle/>
          <a:p>
            <a:pPr algn="l">
              <a:defRPr sz="1950" b="1">
                <a:solidFill>
                  <a:srgbClr val="F8F4EE"/>
                </a:solidFill>
                <a:latin typeface="Aptos"/>
                <a:ea typeface="Aptos"/>
                <a:cs typeface="Aptos"/>
              </a:defRPr>
            </a:pPr>
            <a:r>
              <a:rPr sz="1950" b="1">
                <a:solidFill>
                  <a:srgbClr val="F8F4EE"/>
                </a:solidFill>
                <a:latin typeface="Aptos"/>
                <a:ea typeface="Aptos"/>
                <a:cs typeface="Aptos"/>
              </a:rPr>
              <a:t>Premium restoration</a:t>
            </a:r>
          </a:p>
        </p:txBody>
      </p:sp>
      <p:sp>
        <p:nvSpPr>
          <p:cNvPr id="7" name="slide13-stream-body-1">
            <a:extLst>
              <a:ext uri="{FF2B5EF4-FFF2-40B4-BE49-F238E27FC236}">
                <a16:creationId xmlns:a16="http://schemas.microsoft.com/office/drawing/2014/main" id="{F6B73E9E-7F07-4F93-96B5-4A294E278319}"/>
              </a:ext>
            </a:extLst>
          </p:cNvPr>
          <p:cNvSpPr>
            <a:spLocks noGrp="1"/>
          </p:cNvSpPr>
          <p:nvPr/>
        </p:nvSpPr>
        <p:spPr>
          <a:xfrm>
            <a:off x="914400" y="3790950"/>
            <a:ext cx="1828800" cy="1085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350" b="0">
                <a:solidFill>
                  <a:srgbClr val="D7D3CD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D7D3CD"/>
                </a:solidFill>
                <a:latin typeface="Aptos"/>
                <a:ea typeface="Aptos"/>
                <a:cs typeface="Aptos"/>
              </a:rPr>
              <a:t>High-identity passenger builds that bring old cars back as aspirational EV products.</a:t>
            </a:r>
          </a:p>
        </p:txBody>
      </p:sp>
      <p:sp>
        <p:nvSpPr>
          <p:cNvPr id="8" name="slide13-stream-2">
            <a:extLst>
              <a:ext uri="{FF2B5EF4-FFF2-40B4-BE49-F238E27FC236}">
                <a16:creationId xmlns:a16="http://schemas.microsoft.com/office/drawing/2014/main" id="{39938DE5-4DB1-4838-B6B9-1B46A17A0FE2}"/>
              </a:ext>
            </a:extLst>
          </p:cNvPr>
          <p:cNvSpPr>
            <a:spLocks noGrp="1"/>
          </p:cNvSpPr>
          <p:nvPr/>
        </p:nvSpPr>
        <p:spPr>
          <a:xfrm>
            <a:off x="3409950" y="2171700"/>
            <a:ext cx="2381250" cy="3429000"/>
          </a:xfrm>
          <a:prstGeom prst="roundRect">
            <a:avLst>
              <a:gd name="adj" fmla="val 9600"/>
            </a:avLst>
          </a:prstGeom>
          <a:solidFill>
            <a:srgbClr val="1A1D29"/>
          </a:solidFill>
          <a:ln w="9525">
            <a:solidFill>
              <a:srgbClr val="2E4050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8">
            <a:scrgbClr r="0" g="0" b="0"/>
          </a:effectRef>
          <a:fontRef idx="major"/>
        </p:style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F897828-6537-4A6B-A672-825F29318920}"/>
              </a:ext>
            </a:extLst>
          </p:cNvPr>
          <p:cNvSpPr>
            <a:spLocks noGrp="1"/>
          </p:cNvSpPr>
          <p:nvPr/>
        </p:nvSpPr>
        <p:spPr>
          <a:xfrm>
            <a:off x="3638550" y="2400300"/>
            <a:ext cx="1924050" cy="47625"/>
          </a:xfrm>
          <a:prstGeom prst="rect">
            <a:avLst/>
          </a:prstGeom>
          <a:solidFill>
            <a:srgbClr val="F4A524"/>
          </a:solidFill>
          <a:ln w="0">
            <a:noFill/>
            <a:prstDash val="solid"/>
          </a:ln>
        </p:spPr>
      </p:sp>
      <p:sp>
        <p:nvSpPr>
          <p:cNvPr id="10" name="slide13-stream-no-2">
            <a:extLst>
              <a:ext uri="{FF2B5EF4-FFF2-40B4-BE49-F238E27FC236}">
                <a16:creationId xmlns:a16="http://schemas.microsoft.com/office/drawing/2014/main" id="{29687705-C089-453B-8663-48855061A6E3}"/>
              </a:ext>
            </a:extLst>
          </p:cNvPr>
          <p:cNvSpPr>
            <a:spLocks noGrp="1"/>
          </p:cNvSpPr>
          <p:nvPr/>
        </p:nvSpPr>
        <p:spPr>
          <a:xfrm>
            <a:off x="3638550" y="2609850"/>
            <a:ext cx="4191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650" b="1">
                <a:solidFill>
                  <a:srgbClr val="F4A524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F4A524"/>
                </a:solidFill>
                <a:latin typeface="Aptos Display"/>
                <a:ea typeface="Aptos Display"/>
                <a:cs typeface="Aptos Display"/>
              </a:rPr>
              <a:t>02</a:t>
            </a:r>
          </a:p>
        </p:txBody>
      </p:sp>
      <p:sp>
        <p:nvSpPr>
          <p:cNvPr id="11" name="slide13-stream-title-2">
            <a:extLst>
              <a:ext uri="{FF2B5EF4-FFF2-40B4-BE49-F238E27FC236}">
                <a16:creationId xmlns:a16="http://schemas.microsoft.com/office/drawing/2014/main" id="{B6EA104C-143B-48C7-808A-61B93B756CD5}"/>
              </a:ext>
            </a:extLst>
          </p:cNvPr>
          <p:cNvSpPr>
            <a:spLocks noGrp="1"/>
          </p:cNvSpPr>
          <p:nvPr/>
        </p:nvSpPr>
        <p:spPr>
          <a:xfrm>
            <a:off x="3638550" y="3028950"/>
            <a:ext cx="17526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9359"/>
          </a:bodyPr>
          <a:lstStyle/>
          <a:p>
            <a:pPr algn="l">
              <a:defRPr sz="1950" b="1">
                <a:solidFill>
                  <a:srgbClr val="F8F4EE"/>
                </a:solidFill>
                <a:latin typeface="Aptos"/>
                <a:ea typeface="Aptos"/>
                <a:cs typeface="Aptos"/>
              </a:defRPr>
            </a:pPr>
            <a:r>
              <a:rPr sz="1950" b="1">
                <a:solidFill>
                  <a:srgbClr val="F8F4EE"/>
                </a:solidFill>
                <a:latin typeface="Aptos"/>
                <a:ea typeface="Aptos"/>
                <a:cs typeface="Aptos"/>
              </a:rPr>
              <a:t>Fleet conversion</a:t>
            </a:r>
          </a:p>
        </p:txBody>
      </p:sp>
      <p:sp>
        <p:nvSpPr>
          <p:cNvPr id="12" name="slide13-stream-body-2">
            <a:extLst>
              <a:ext uri="{FF2B5EF4-FFF2-40B4-BE49-F238E27FC236}">
                <a16:creationId xmlns:a16="http://schemas.microsoft.com/office/drawing/2014/main" id="{089B6E72-8391-4C72-809B-CA28CE9DBDAF}"/>
              </a:ext>
            </a:extLst>
          </p:cNvPr>
          <p:cNvSpPr>
            <a:spLocks noGrp="1"/>
          </p:cNvSpPr>
          <p:nvPr/>
        </p:nvSpPr>
        <p:spPr>
          <a:xfrm>
            <a:off x="3638550" y="3790950"/>
            <a:ext cx="1828800" cy="1085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350" b="0">
                <a:solidFill>
                  <a:srgbClr val="D7D3CD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D7D3CD"/>
                </a:solidFill>
                <a:latin typeface="Aptos"/>
                <a:ea typeface="Aptos"/>
                <a:cs typeface="Aptos"/>
              </a:rPr>
              <a:t>Commercial and institutional programs that turn utilization pressure into electrified operating assets.</a:t>
            </a:r>
          </a:p>
        </p:txBody>
      </p:sp>
      <p:sp>
        <p:nvSpPr>
          <p:cNvPr id="13" name="slide13-stream-3">
            <a:extLst>
              <a:ext uri="{FF2B5EF4-FFF2-40B4-BE49-F238E27FC236}">
                <a16:creationId xmlns:a16="http://schemas.microsoft.com/office/drawing/2014/main" id="{BB624E19-A731-4FA4-BE5A-7D3810E8B778}"/>
              </a:ext>
            </a:extLst>
          </p:cNvPr>
          <p:cNvSpPr>
            <a:spLocks noGrp="1"/>
          </p:cNvSpPr>
          <p:nvPr/>
        </p:nvSpPr>
        <p:spPr>
          <a:xfrm>
            <a:off x="6134100" y="2171700"/>
            <a:ext cx="2381250" cy="3429000"/>
          </a:xfrm>
          <a:prstGeom prst="roundRect">
            <a:avLst>
              <a:gd name="adj" fmla="val 9600"/>
            </a:avLst>
          </a:prstGeom>
          <a:solidFill>
            <a:srgbClr val="102733"/>
          </a:solidFill>
          <a:ln w="9525">
            <a:solidFill>
              <a:srgbClr val="2E4050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8">
            <a:scrgbClr r="0" g="0" b="0"/>
          </a:effectRef>
          <a:fontRef idx="major"/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5D93474-5E32-4BDA-9A21-334C3245DB2A}"/>
              </a:ext>
            </a:extLst>
          </p:cNvPr>
          <p:cNvSpPr>
            <a:spLocks noGrp="1"/>
          </p:cNvSpPr>
          <p:nvPr/>
        </p:nvSpPr>
        <p:spPr>
          <a:xfrm>
            <a:off x="6362700" y="2400300"/>
            <a:ext cx="1924050" cy="47625"/>
          </a:xfrm>
          <a:prstGeom prst="rect">
            <a:avLst/>
          </a:prstGeom>
          <a:solidFill>
            <a:srgbClr val="86F1E2"/>
          </a:solidFill>
          <a:ln w="0">
            <a:noFill/>
            <a:prstDash val="solid"/>
          </a:ln>
        </p:spPr>
      </p:sp>
      <p:sp>
        <p:nvSpPr>
          <p:cNvPr id="15" name="slide13-stream-no-3">
            <a:extLst>
              <a:ext uri="{FF2B5EF4-FFF2-40B4-BE49-F238E27FC236}">
                <a16:creationId xmlns:a16="http://schemas.microsoft.com/office/drawing/2014/main" id="{676F3279-EEA1-41E2-BCE8-88A2C108170E}"/>
              </a:ext>
            </a:extLst>
          </p:cNvPr>
          <p:cNvSpPr>
            <a:spLocks noGrp="1"/>
          </p:cNvSpPr>
          <p:nvPr/>
        </p:nvSpPr>
        <p:spPr>
          <a:xfrm>
            <a:off x="6362700" y="2609850"/>
            <a:ext cx="4191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650" b="1">
                <a:solidFill>
                  <a:srgbClr val="86F1E2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86F1E2"/>
                </a:solidFill>
                <a:latin typeface="Aptos Display"/>
                <a:ea typeface="Aptos Display"/>
                <a:cs typeface="Aptos Display"/>
              </a:rPr>
              <a:t>03</a:t>
            </a:r>
          </a:p>
        </p:txBody>
      </p:sp>
      <p:sp>
        <p:nvSpPr>
          <p:cNvPr id="16" name="slide13-stream-title-3">
            <a:extLst>
              <a:ext uri="{FF2B5EF4-FFF2-40B4-BE49-F238E27FC236}">
                <a16:creationId xmlns:a16="http://schemas.microsoft.com/office/drawing/2014/main" id="{42858B90-4CC8-4D07-A32E-79BE5A623EDA}"/>
              </a:ext>
            </a:extLst>
          </p:cNvPr>
          <p:cNvSpPr>
            <a:spLocks noGrp="1"/>
          </p:cNvSpPr>
          <p:nvPr/>
        </p:nvSpPr>
        <p:spPr>
          <a:xfrm>
            <a:off x="6362700" y="3028950"/>
            <a:ext cx="17526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9359"/>
          </a:bodyPr>
          <a:lstStyle/>
          <a:p>
            <a:pPr algn="l">
              <a:defRPr sz="1950" b="1">
                <a:solidFill>
                  <a:srgbClr val="F8F4EE"/>
                </a:solidFill>
                <a:latin typeface="Aptos"/>
                <a:ea typeface="Aptos"/>
                <a:cs typeface="Aptos"/>
              </a:defRPr>
            </a:pPr>
            <a:r>
              <a:rPr sz="1950" b="1">
                <a:solidFill>
                  <a:srgbClr val="F8F4EE"/>
                </a:solidFill>
                <a:latin typeface="Aptos"/>
                <a:ea typeface="Aptos"/>
                <a:cs typeface="Aptos"/>
              </a:rPr>
              <a:t>Charging and energy</a:t>
            </a:r>
          </a:p>
        </p:txBody>
      </p:sp>
      <p:sp>
        <p:nvSpPr>
          <p:cNvPr id="17" name="slide13-stream-body-3">
            <a:extLst>
              <a:ext uri="{FF2B5EF4-FFF2-40B4-BE49-F238E27FC236}">
                <a16:creationId xmlns:a16="http://schemas.microsoft.com/office/drawing/2014/main" id="{CF0DAA73-14A5-46C8-9918-E8CCA9E35D49}"/>
              </a:ext>
            </a:extLst>
          </p:cNvPr>
          <p:cNvSpPr>
            <a:spLocks noGrp="1"/>
          </p:cNvSpPr>
          <p:nvPr/>
        </p:nvSpPr>
        <p:spPr>
          <a:xfrm>
            <a:off x="6362700" y="3790950"/>
            <a:ext cx="1828800" cy="1085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1897"/>
          </a:bodyPr>
          <a:lstStyle/>
          <a:p>
            <a:pPr algn="l">
              <a:defRPr sz="1350" b="0">
                <a:solidFill>
                  <a:srgbClr val="D7D3CD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D7D3CD"/>
                </a:solidFill>
                <a:latin typeface="Aptos"/>
                <a:ea typeface="Aptos"/>
                <a:cs typeface="Aptos"/>
              </a:rPr>
              <a:t>Charging access, energy partnerships, and site-linked service packages create recurring utilization-based revenue.</a:t>
            </a:r>
          </a:p>
        </p:txBody>
      </p:sp>
      <p:sp>
        <p:nvSpPr>
          <p:cNvPr id="18" name="slide13-stream-4">
            <a:extLst>
              <a:ext uri="{FF2B5EF4-FFF2-40B4-BE49-F238E27FC236}">
                <a16:creationId xmlns:a16="http://schemas.microsoft.com/office/drawing/2014/main" id="{1EBED7EF-2C72-42B7-84AA-0F5A8ACF7910}"/>
              </a:ext>
            </a:extLst>
          </p:cNvPr>
          <p:cNvSpPr>
            <a:spLocks noGrp="1"/>
          </p:cNvSpPr>
          <p:nvPr/>
        </p:nvSpPr>
        <p:spPr>
          <a:xfrm>
            <a:off x="8858250" y="2171700"/>
            <a:ext cx="2381250" cy="3429000"/>
          </a:xfrm>
          <a:prstGeom prst="roundRect">
            <a:avLst>
              <a:gd name="adj" fmla="val 9600"/>
            </a:avLst>
          </a:prstGeom>
          <a:solidFill>
            <a:srgbClr val="221B11"/>
          </a:solidFill>
          <a:ln w="9525">
            <a:solidFill>
              <a:srgbClr val="2E4050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8">
            <a:scrgbClr r="0" g="0" b="0"/>
          </a:effectRef>
          <a:fontRef idx="major"/>
        </p:style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7CDE5AD-0D93-483C-A237-683C7823D01C}"/>
              </a:ext>
            </a:extLst>
          </p:cNvPr>
          <p:cNvSpPr>
            <a:spLocks noGrp="1"/>
          </p:cNvSpPr>
          <p:nvPr/>
        </p:nvSpPr>
        <p:spPr>
          <a:xfrm>
            <a:off x="9086850" y="2400300"/>
            <a:ext cx="1924050" cy="47625"/>
          </a:xfrm>
          <a:prstGeom prst="rect">
            <a:avLst/>
          </a:prstGeom>
          <a:solidFill>
            <a:srgbClr val="FFD78D"/>
          </a:solidFill>
          <a:ln w="0">
            <a:noFill/>
            <a:prstDash val="solid"/>
          </a:ln>
        </p:spPr>
      </p:sp>
      <p:sp>
        <p:nvSpPr>
          <p:cNvPr id="20" name="slide13-stream-no-4">
            <a:extLst>
              <a:ext uri="{FF2B5EF4-FFF2-40B4-BE49-F238E27FC236}">
                <a16:creationId xmlns:a16="http://schemas.microsoft.com/office/drawing/2014/main" id="{5E9EE819-F6B3-45DD-B716-21E00CE63626}"/>
              </a:ext>
            </a:extLst>
          </p:cNvPr>
          <p:cNvSpPr>
            <a:spLocks noGrp="1"/>
          </p:cNvSpPr>
          <p:nvPr/>
        </p:nvSpPr>
        <p:spPr>
          <a:xfrm>
            <a:off x="9086850" y="2609850"/>
            <a:ext cx="4191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650" b="1">
                <a:solidFill>
                  <a:srgbClr val="FFD78D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FFD78D"/>
                </a:solidFill>
                <a:latin typeface="Aptos Display"/>
                <a:ea typeface="Aptos Display"/>
                <a:cs typeface="Aptos Display"/>
              </a:rPr>
              <a:t>04</a:t>
            </a:r>
          </a:p>
        </p:txBody>
      </p:sp>
      <p:sp>
        <p:nvSpPr>
          <p:cNvPr id="21" name="slide13-stream-title-4">
            <a:extLst>
              <a:ext uri="{FF2B5EF4-FFF2-40B4-BE49-F238E27FC236}">
                <a16:creationId xmlns:a16="http://schemas.microsoft.com/office/drawing/2014/main" id="{65AB7A71-61BC-45E7-98FD-2133937B81D7}"/>
              </a:ext>
            </a:extLst>
          </p:cNvPr>
          <p:cNvSpPr>
            <a:spLocks noGrp="1"/>
          </p:cNvSpPr>
          <p:nvPr/>
        </p:nvSpPr>
        <p:spPr>
          <a:xfrm>
            <a:off x="9086850" y="3028950"/>
            <a:ext cx="17526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9359"/>
          </a:bodyPr>
          <a:lstStyle/>
          <a:p>
            <a:pPr algn="l">
              <a:defRPr sz="1950" b="1">
                <a:solidFill>
                  <a:srgbClr val="F8F4EE"/>
                </a:solidFill>
                <a:latin typeface="Aptos"/>
                <a:ea typeface="Aptos"/>
                <a:cs typeface="Aptos"/>
              </a:defRPr>
            </a:pPr>
            <a:r>
              <a:rPr sz="1950" b="1">
                <a:solidFill>
                  <a:srgbClr val="F8F4EE"/>
                </a:solidFill>
                <a:latin typeface="Aptos"/>
                <a:ea typeface="Aptos"/>
                <a:cs typeface="Aptos"/>
              </a:rPr>
              <a:t>Lifecycle services</a:t>
            </a:r>
          </a:p>
        </p:txBody>
      </p:sp>
      <p:sp>
        <p:nvSpPr>
          <p:cNvPr id="22" name="slide13-stream-body-4">
            <a:extLst>
              <a:ext uri="{FF2B5EF4-FFF2-40B4-BE49-F238E27FC236}">
                <a16:creationId xmlns:a16="http://schemas.microsoft.com/office/drawing/2014/main" id="{9F5004FF-F8A8-48FE-8DA0-108BC843812B}"/>
              </a:ext>
            </a:extLst>
          </p:cNvPr>
          <p:cNvSpPr>
            <a:spLocks noGrp="1"/>
          </p:cNvSpPr>
          <p:nvPr/>
        </p:nvSpPr>
        <p:spPr>
          <a:xfrm>
            <a:off x="9086850" y="3790950"/>
            <a:ext cx="1828800" cy="1085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4319"/>
          </a:bodyPr>
          <a:lstStyle/>
          <a:p>
            <a:pPr algn="l">
              <a:defRPr sz="1350" b="0">
                <a:solidFill>
                  <a:srgbClr val="D7D3CD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D7D3CD"/>
                </a:solidFill>
                <a:latin typeface="Aptos"/>
                <a:ea typeface="Aptos"/>
                <a:cs typeface="Aptos"/>
              </a:rPr>
              <a:t>Service contracts, software updates, diagnostics, battery care, and refurbishment work extend customer value.</a:t>
            </a:r>
          </a:p>
        </p:txBody>
      </p:sp>
      <p:sp>
        <p:nvSpPr>
          <p:cNvPr id="23" name="slide13-bottom-banner">
            <a:extLst>
              <a:ext uri="{FF2B5EF4-FFF2-40B4-BE49-F238E27FC236}">
                <a16:creationId xmlns:a16="http://schemas.microsoft.com/office/drawing/2014/main" id="{02410BC0-A9D0-4D46-81E2-F287878EA818}"/>
              </a:ext>
            </a:extLst>
          </p:cNvPr>
          <p:cNvSpPr>
            <a:spLocks noGrp="1"/>
          </p:cNvSpPr>
          <p:nvPr/>
        </p:nvSpPr>
        <p:spPr>
          <a:xfrm>
            <a:off x="685800" y="5905500"/>
            <a:ext cx="10553700" cy="285750"/>
          </a:xfrm>
          <a:prstGeom prst="roundRect">
            <a:avLst>
              <a:gd name="adj" fmla="val 50000"/>
            </a:avLst>
          </a:prstGeom>
          <a:solidFill>
            <a:srgbClr val="102432"/>
          </a:solidFill>
          <a:ln w="9525">
            <a:solidFill>
              <a:srgbClr val="2B475A"/>
            </a:solidFill>
            <a:prstDash val="solid"/>
          </a:ln>
        </p:spPr>
      </p:sp>
      <p:sp>
        <p:nvSpPr>
          <p:cNvPr id="24" name="slide13-bottom-copy">
            <a:extLst>
              <a:ext uri="{FF2B5EF4-FFF2-40B4-BE49-F238E27FC236}">
                <a16:creationId xmlns:a16="http://schemas.microsoft.com/office/drawing/2014/main" id="{69E41EC0-36B5-4C1E-8724-F5080DD6CB38}"/>
              </a:ext>
            </a:extLst>
          </p:cNvPr>
          <p:cNvSpPr>
            <a:spLocks noGrp="1"/>
          </p:cNvSpPr>
          <p:nvPr/>
        </p:nvSpPr>
        <p:spPr>
          <a:xfrm>
            <a:off x="857250" y="5972175"/>
            <a:ext cx="10191750" cy="152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125" b="1">
                <a:solidFill>
                  <a:srgbClr val="86F1E2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86F1E2"/>
                </a:solidFill>
                <a:latin typeface="Aptos"/>
                <a:ea typeface="Aptos"/>
                <a:cs typeface="Aptos"/>
              </a:rPr>
              <a:t>The strongest model is conversion plus charging plus upgrades plus recurring service, not workshop-only income.</a:t>
            </a:r>
          </a:p>
        </p:txBody>
      </p:sp>
      <p:sp>
        <p:nvSpPr>
          <p:cNvPr id="25" name="footer-name-13">
            <a:extLst>
              <a:ext uri="{FF2B5EF4-FFF2-40B4-BE49-F238E27FC236}">
                <a16:creationId xmlns:a16="http://schemas.microsoft.com/office/drawing/2014/main" id="{7DAD7CF7-9180-47D7-9F0D-F52721AC827F}"/>
              </a:ext>
            </a:extLst>
          </p:cNvPr>
          <p:cNvSpPr>
            <a:spLocks noGrp="1"/>
          </p:cNvSpPr>
          <p:nvPr/>
        </p:nvSpPr>
        <p:spPr>
          <a:xfrm>
            <a:off x="685800" y="65151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900" b="1">
                <a:solidFill>
                  <a:srgbClr val="8694A4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8694A4"/>
                </a:solidFill>
                <a:latin typeface="Aptos"/>
                <a:ea typeface="Aptos"/>
                <a:cs typeface="Aptos"/>
              </a:rPr>
              <a:t>Dead Car Restoration</a:t>
            </a:r>
          </a:p>
        </p:txBody>
      </p:sp>
      <p:sp>
        <p:nvSpPr>
          <p:cNvPr id="26" name="footer-page-13">
            <a:extLst>
              <a:ext uri="{FF2B5EF4-FFF2-40B4-BE49-F238E27FC236}">
                <a16:creationId xmlns:a16="http://schemas.microsoft.com/office/drawing/2014/main" id="{86435C3F-6D82-4FCD-BE4E-87034AFFB049}"/>
              </a:ext>
            </a:extLst>
          </p:cNvPr>
          <p:cNvSpPr>
            <a:spLocks noGrp="1"/>
          </p:cNvSpPr>
          <p:nvPr/>
        </p:nvSpPr>
        <p:spPr>
          <a:xfrm>
            <a:off x="11315700" y="6515100"/>
            <a:ext cx="3048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900" b="1">
                <a:solidFill>
                  <a:srgbClr val="8694A4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8694A4"/>
                </a:solidFill>
                <a:latin typeface="Aptos"/>
                <a:ea typeface="Aptos"/>
                <a:cs typeface="Aptos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14199511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5090D"/>
            </a:gs>
            <a:gs pos="100000">
              <a:srgbClr val="09121A"/>
            </a:gs>
          </a:gsLst>
          <a:lin ang="72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57B4ED7-15FC-4D9C-96C1-DE80EEF71BF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04080C">
                  <a:alpha val="93000"/>
                </a:srgbClr>
              </a:gs>
              <a:gs pos="48000">
                <a:srgbClr val="071019">
                  <a:alpha val="84000"/>
                </a:srgbClr>
              </a:gs>
              <a:gs pos="100000">
                <a:srgbClr val="071019">
                  <a:alpha val="44000"/>
                </a:srgbClr>
              </a:gs>
            </a:gsLst>
            <a:lin ang="5400000"/>
          </a:gradFill>
          <a:ln w="0">
            <a:noFill/>
            <a:prstDash val="solid"/>
          </a:ln>
        </p:spPr>
      </p:sp>
      <p:sp>
        <p:nvSpPr>
          <p:cNvPr id="3" name="label-CLOSING POSITION">
            <a:extLst>
              <a:ext uri="{FF2B5EF4-FFF2-40B4-BE49-F238E27FC236}">
                <a16:creationId xmlns:a16="http://schemas.microsoft.com/office/drawing/2014/main" id="{74F67BA2-130D-4AB1-A55A-35333CEA8194}"/>
              </a:ext>
            </a:extLst>
          </p:cNvPr>
          <p:cNvSpPr>
            <a:spLocks noGrp="1"/>
          </p:cNvSpPr>
          <p:nvPr/>
        </p:nvSpPr>
        <p:spPr>
          <a:xfrm>
            <a:off x="685800" y="685800"/>
            <a:ext cx="1714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050" b="1">
                <a:solidFill>
                  <a:srgbClr val="86F1E2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86F1E2"/>
                </a:solidFill>
                <a:latin typeface="Aptos"/>
                <a:ea typeface="Aptos"/>
                <a:cs typeface="Aptos"/>
              </a:rPr>
              <a:t>CLOSING POSITION</a:t>
            </a:r>
          </a:p>
        </p:txBody>
      </p:sp>
      <p:sp>
        <p:nvSpPr>
          <p:cNvPr id="4" name="slide14-title">
            <a:extLst>
              <a:ext uri="{FF2B5EF4-FFF2-40B4-BE49-F238E27FC236}">
                <a16:creationId xmlns:a16="http://schemas.microsoft.com/office/drawing/2014/main" id="{4CFDFAD6-2D28-4A17-B1DD-AB181E7A36B6}"/>
              </a:ext>
            </a:extLst>
          </p:cNvPr>
          <p:cNvSpPr>
            <a:spLocks noGrp="1"/>
          </p:cNvSpPr>
          <p:nvPr/>
        </p:nvSpPr>
        <p:spPr>
          <a:xfrm>
            <a:off x="685800" y="1066800"/>
            <a:ext cx="6172200" cy="1543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0000"/>
          </a:bodyPr>
          <a:lstStyle/>
          <a:p>
            <a:pPr algn="l">
              <a:defRPr sz="3750" b="1">
                <a:solidFill>
                  <a:srgbClr val="F8F4EE"/>
                </a:solidFill>
                <a:latin typeface="Aptos Display"/>
                <a:ea typeface="Aptos Display"/>
                <a:cs typeface="Aptos Display"/>
              </a:defRPr>
            </a:pPr>
            <a:r>
              <a:rPr sz="3750" b="1">
                <a:solidFill>
                  <a:srgbClr val="F8F4EE"/>
                </a:solidFill>
                <a:latin typeface="Aptos Display"/>
                <a:ea typeface="Aptos Display"/>
                <a:cs typeface="Aptos Display"/>
              </a:rPr>
              <a:t>Dead Car Restoration is built as a signature industrial story, not a one-off workshop</a:t>
            </a:r>
          </a:p>
        </p:txBody>
      </p:sp>
      <p:sp>
        <p:nvSpPr>
          <p:cNvPr id="5" name="slide14-subtitle">
            <a:extLst>
              <a:ext uri="{FF2B5EF4-FFF2-40B4-BE49-F238E27FC236}">
                <a16:creationId xmlns:a16="http://schemas.microsoft.com/office/drawing/2014/main" id="{8E225888-3995-4409-A838-F66E45D000D1}"/>
              </a:ext>
            </a:extLst>
          </p:cNvPr>
          <p:cNvSpPr>
            <a:spLocks noGrp="1"/>
          </p:cNvSpPr>
          <p:nvPr/>
        </p:nvSpPr>
        <p:spPr>
          <a:xfrm>
            <a:off x="704850" y="2857500"/>
            <a:ext cx="5124450" cy="800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4840"/>
          </a:bodyPr>
          <a:lstStyle/>
          <a:p>
            <a:pPr algn="l">
              <a:defRPr sz="1800" b="0">
                <a:solidFill>
                  <a:srgbClr val="D7D3CD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D7D3CD"/>
                </a:solidFill>
                <a:latin typeface="Aptos"/>
                <a:ea typeface="Aptos"/>
                <a:cs typeface="Aptos"/>
              </a:rPr>
              <a:t>Lead with compliant LFP conversions. Build the Kolkata flagship. Add charging confidence. Then scale into premium software and performance layers.</a:t>
            </a:r>
          </a:p>
        </p:txBody>
      </p:sp>
      <p:sp>
        <p:nvSpPr>
          <p:cNvPr id="6" name="slide14-strip-1">
            <a:extLst>
              <a:ext uri="{FF2B5EF4-FFF2-40B4-BE49-F238E27FC236}">
                <a16:creationId xmlns:a16="http://schemas.microsoft.com/office/drawing/2014/main" id="{B6E65D59-8C84-4A74-80AC-2208A80A9B13}"/>
              </a:ext>
            </a:extLst>
          </p:cNvPr>
          <p:cNvSpPr>
            <a:spLocks noGrp="1"/>
          </p:cNvSpPr>
          <p:nvPr/>
        </p:nvSpPr>
        <p:spPr>
          <a:xfrm>
            <a:off x="7200900" y="1352550"/>
            <a:ext cx="4095750" cy="876300"/>
          </a:xfrm>
          <a:prstGeom prst="roundRect">
            <a:avLst>
              <a:gd name="adj" fmla="val 26087"/>
            </a:avLst>
          </a:prstGeom>
          <a:solidFill>
            <a:srgbClr val="0F1A24">
              <a:alpha val="82000"/>
            </a:srgbClr>
          </a:solidFill>
          <a:ln w="9525">
            <a:solidFill>
              <a:srgbClr val="2D4353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7">
            <a:scrgbClr r="0" g="0" b="0"/>
          </a:effectRef>
          <a:fontRef idx="major"/>
        </p:style>
      </p:sp>
      <p:sp>
        <p:nvSpPr>
          <p:cNvPr id="7" name="slide14-strip-title-1">
            <a:extLst>
              <a:ext uri="{FF2B5EF4-FFF2-40B4-BE49-F238E27FC236}">
                <a16:creationId xmlns:a16="http://schemas.microsoft.com/office/drawing/2014/main" id="{A6B143D7-8593-4401-B6C3-8AD610143480}"/>
              </a:ext>
            </a:extLst>
          </p:cNvPr>
          <p:cNvSpPr>
            <a:spLocks noGrp="1"/>
          </p:cNvSpPr>
          <p:nvPr/>
        </p:nvSpPr>
        <p:spPr>
          <a:xfrm>
            <a:off x="7467600" y="1524000"/>
            <a:ext cx="32194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350" b="1">
                <a:solidFill>
                  <a:srgbClr val="86F1E2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86F1E2"/>
                </a:solidFill>
                <a:latin typeface="Aptos"/>
                <a:ea typeface="Aptos"/>
                <a:cs typeface="Aptos"/>
              </a:rPr>
              <a:t>German technology</a:t>
            </a:r>
          </a:p>
        </p:txBody>
      </p:sp>
      <p:sp>
        <p:nvSpPr>
          <p:cNvPr id="8" name="slide14-strip-body-1">
            <a:extLst>
              <a:ext uri="{FF2B5EF4-FFF2-40B4-BE49-F238E27FC236}">
                <a16:creationId xmlns:a16="http://schemas.microsoft.com/office/drawing/2014/main" id="{BBC7ACC4-C835-4095-92EA-94D1EB17F5FA}"/>
              </a:ext>
            </a:extLst>
          </p:cNvPr>
          <p:cNvSpPr>
            <a:spLocks noGrp="1"/>
          </p:cNvSpPr>
          <p:nvPr/>
        </p:nvSpPr>
        <p:spPr>
          <a:xfrm>
            <a:off x="7467600" y="1809750"/>
            <a:ext cx="33337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2518"/>
          </a:bodyPr>
          <a:lstStyle/>
          <a:p>
            <a:pPr algn="l">
              <a:defRPr sz="1050" b="0">
                <a:solidFill>
                  <a:srgbClr val="D7D3CD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D7D3CD"/>
                </a:solidFill>
                <a:latin typeface="Aptos"/>
                <a:ea typeface="Aptos"/>
                <a:cs typeface="Aptos"/>
              </a:rPr>
              <a:t>Engineering-led restoration discipline and product credibility.</a:t>
            </a:r>
          </a:p>
        </p:txBody>
      </p:sp>
      <p:sp>
        <p:nvSpPr>
          <p:cNvPr id="9" name="slide14-strip-2">
            <a:extLst>
              <a:ext uri="{FF2B5EF4-FFF2-40B4-BE49-F238E27FC236}">
                <a16:creationId xmlns:a16="http://schemas.microsoft.com/office/drawing/2014/main" id="{25E7259D-68F1-4AEF-8EDF-0B15244800CA}"/>
              </a:ext>
            </a:extLst>
          </p:cNvPr>
          <p:cNvSpPr>
            <a:spLocks noGrp="1"/>
          </p:cNvSpPr>
          <p:nvPr/>
        </p:nvSpPr>
        <p:spPr>
          <a:xfrm>
            <a:off x="7200900" y="2457450"/>
            <a:ext cx="4095750" cy="876300"/>
          </a:xfrm>
          <a:prstGeom prst="roundRect">
            <a:avLst>
              <a:gd name="adj" fmla="val 26087"/>
            </a:avLst>
          </a:prstGeom>
          <a:solidFill>
            <a:srgbClr val="121F29">
              <a:alpha val="82000"/>
            </a:srgbClr>
          </a:solidFill>
          <a:ln w="9525">
            <a:solidFill>
              <a:srgbClr val="2D4353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7">
            <a:scrgbClr r="0" g="0" b="0"/>
          </a:effectRef>
          <a:fontRef idx="major"/>
        </p:style>
      </p:sp>
      <p:sp>
        <p:nvSpPr>
          <p:cNvPr id="10" name="slide14-strip-title-2">
            <a:extLst>
              <a:ext uri="{FF2B5EF4-FFF2-40B4-BE49-F238E27FC236}">
                <a16:creationId xmlns:a16="http://schemas.microsoft.com/office/drawing/2014/main" id="{7497F159-8E0C-4E1B-B711-A01DDAED91E2}"/>
              </a:ext>
            </a:extLst>
          </p:cNvPr>
          <p:cNvSpPr>
            <a:spLocks noGrp="1"/>
          </p:cNvSpPr>
          <p:nvPr/>
        </p:nvSpPr>
        <p:spPr>
          <a:xfrm>
            <a:off x="7467600" y="2628900"/>
            <a:ext cx="32194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9136"/>
          </a:bodyPr>
          <a:lstStyle/>
          <a:p>
            <a:pPr algn="l">
              <a:defRPr sz="1350" b="1">
                <a:solidFill>
                  <a:srgbClr val="FFD78D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FFD78D"/>
                </a:solidFill>
                <a:latin typeface="Aptos"/>
                <a:ea typeface="Aptos"/>
                <a:cs typeface="Aptos"/>
              </a:rPr>
              <a:t>Russia and South Korea expert network</a:t>
            </a:r>
          </a:p>
        </p:txBody>
      </p:sp>
      <p:sp>
        <p:nvSpPr>
          <p:cNvPr id="11" name="slide14-strip-body-2">
            <a:extLst>
              <a:ext uri="{FF2B5EF4-FFF2-40B4-BE49-F238E27FC236}">
                <a16:creationId xmlns:a16="http://schemas.microsoft.com/office/drawing/2014/main" id="{3BEC864D-6305-4144-91ED-A1F3AFAAFE27}"/>
              </a:ext>
            </a:extLst>
          </p:cNvPr>
          <p:cNvSpPr>
            <a:spLocks noGrp="1"/>
          </p:cNvSpPr>
          <p:nvPr/>
        </p:nvSpPr>
        <p:spPr>
          <a:xfrm>
            <a:off x="7467600" y="2914650"/>
            <a:ext cx="33337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77381"/>
          </a:bodyPr>
          <a:lstStyle/>
          <a:p>
            <a:pPr algn="l">
              <a:defRPr sz="1050" b="0">
                <a:solidFill>
                  <a:srgbClr val="D7D3CD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D7D3CD"/>
                </a:solidFill>
                <a:latin typeface="Aptos"/>
                <a:ea typeface="Aptos"/>
                <a:cs typeface="Aptos"/>
              </a:rPr>
              <a:t>Specialized battery, systems, and platform expertise for the build roadmap.</a:t>
            </a:r>
          </a:p>
        </p:txBody>
      </p:sp>
      <p:sp>
        <p:nvSpPr>
          <p:cNvPr id="12" name="slide14-strip-3">
            <a:extLst>
              <a:ext uri="{FF2B5EF4-FFF2-40B4-BE49-F238E27FC236}">
                <a16:creationId xmlns:a16="http://schemas.microsoft.com/office/drawing/2014/main" id="{063C38F1-313F-493A-82F1-6A5F55956E25}"/>
              </a:ext>
            </a:extLst>
          </p:cNvPr>
          <p:cNvSpPr>
            <a:spLocks noGrp="1"/>
          </p:cNvSpPr>
          <p:nvPr/>
        </p:nvSpPr>
        <p:spPr>
          <a:xfrm>
            <a:off x="7200900" y="3562350"/>
            <a:ext cx="4095750" cy="876300"/>
          </a:xfrm>
          <a:prstGeom prst="roundRect">
            <a:avLst>
              <a:gd name="adj" fmla="val 26087"/>
            </a:avLst>
          </a:prstGeom>
          <a:solidFill>
            <a:srgbClr val="10222C">
              <a:alpha val="82000"/>
            </a:srgbClr>
          </a:solidFill>
          <a:ln w="9525">
            <a:solidFill>
              <a:srgbClr val="2D4353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7">
            <a:scrgbClr r="0" g="0" b="0"/>
          </a:effectRef>
          <a:fontRef idx="major"/>
        </p:style>
      </p:sp>
      <p:sp>
        <p:nvSpPr>
          <p:cNvPr id="13" name="slide14-strip-title-3">
            <a:extLst>
              <a:ext uri="{FF2B5EF4-FFF2-40B4-BE49-F238E27FC236}">
                <a16:creationId xmlns:a16="http://schemas.microsoft.com/office/drawing/2014/main" id="{92678B67-93AB-4E73-8DDE-3E5E94131C5B}"/>
              </a:ext>
            </a:extLst>
          </p:cNvPr>
          <p:cNvSpPr>
            <a:spLocks noGrp="1"/>
          </p:cNvSpPr>
          <p:nvPr/>
        </p:nvSpPr>
        <p:spPr>
          <a:xfrm>
            <a:off x="7467600" y="3733800"/>
            <a:ext cx="32194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350" b="1">
                <a:solidFill>
                  <a:srgbClr val="86F1E2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86F1E2"/>
                </a:solidFill>
                <a:latin typeface="Aptos"/>
                <a:ea typeface="Aptos"/>
                <a:cs typeface="Aptos"/>
              </a:rPr>
              <a:t>Kolkata flagship build-out</a:t>
            </a:r>
          </a:p>
        </p:txBody>
      </p:sp>
      <p:sp>
        <p:nvSpPr>
          <p:cNvPr id="14" name="slide14-strip-body-3">
            <a:extLst>
              <a:ext uri="{FF2B5EF4-FFF2-40B4-BE49-F238E27FC236}">
                <a16:creationId xmlns:a16="http://schemas.microsoft.com/office/drawing/2014/main" id="{27781014-8EA7-4E08-8947-B259D11FD599}"/>
              </a:ext>
            </a:extLst>
          </p:cNvPr>
          <p:cNvSpPr>
            <a:spLocks noGrp="1"/>
          </p:cNvSpPr>
          <p:nvPr/>
        </p:nvSpPr>
        <p:spPr>
          <a:xfrm>
            <a:off x="7467600" y="4019550"/>
            <a:ext cx="33337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77381"/>
          </a:bodyPr>
          <a:lstStyle/>
          <a:p>
            <a:pPr algn="l">
              <a:defRPr sz="1050" b="0">
                <a:solidFill>
                  <a:srgbClr val="D7D3CD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D7D3CD"/>
                </a:solidFill>
                <a:latin typeface="Aptos"/>
                <a:ea typeface="Aptos"/>
                <a:cs typeface="Aptos"/>
              </a:rPr>
              <a:t>A bold physical hub that makes the venture visible, scalable, and category-defining.</a:t>
            </a:r>
          </a:p>
        </p:txBody>
      </p:sp>
      <p:sp>
        <p:nvSpPr>
          <p:cNvPr id="15" name="slide14-bottom-box">
            <a:extLst>
              <a:ext uri="{FF2B5EF4-FFF2-40B4-BE49-F238E27FC236}">
                <a16:creationId xmlns:a16="http://schemas.microsoft.com/office/drawing/2014/main" id="{8CCA72C4-9B61-44F8-899E-535E424E0901}"/>
              </a:ext>
            </a:extLst>
          </p:cNvPr>
          <p:cNvSpPr>
            <a:spLocks noGrp="1"/>
          </p:cNvSpPr>
          <p:nvPr/>
        </p:nvSpPr>
        <p:spPr>
          <a:xfrm>
            <a:off x="685800" y="5200650"/>
            <a:ext cx="10610850" cy="971550"/>
          </a:xfrm>
          <a:prstGeom prst="roundRect">
            <a:avLst>
              <a:gd name="adj" fmla="val 23529"/>
            </a:avLst>
          </a:prstGeom>
          <a:solidFill>
            <a:srgbClr val="09131C">
              <a:alpha val="82000"/>
            </a:srgbClr>
          </a:solidFill>
          <a:ln w="9525">
            <a:solidFill>
              <a:srgbClr val="243E50"/>
            </a:solidFill>
            <a:prstDash val="solid"/>
          </a:ln>
        </p:spPr>
      </p:sp>
      <p:sp>
        <p:nvSpPr>
          <p:cNvPr id="16" name="slide14-bottom-title">
            <a:extLst>
              <a:ext uri="{FF2B5EF4-FFF2-40B4-BE49-F238E27FC236}">
                <a16:creationId xmlns:a16="http://schemas.microsoft.com/office/drawing/2014/main" id="{E4362A7D-3315-4462-B4BD-8782F5574DB8}"/>
              </a:ext>
            </a:extLst>
          </p:cNvPr>
          <p:cNvSpPr>
            <a:spLocks noGrp="1"/>
          </p:cNvSpPr>
          <p:nvPr/>
        </p:nvSpPr>
        <p:spPr>
          <a:xfrm>
            <a:off x="990600" y="5448300"/>
            <a:ext cx="1714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350" b="1">
                <a:solidFill>
                  <a:srgbClr val="86F1E2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86F1E2"/>
                </a:solidFill>
                <a:latin typeface="Aptos"/>
                <a:ea typeface="Aptos"/>
                <a:cs typeface="Aptos"/>
              </a:rPr>
              <a:t>Immediate asks</a:t>
            </a:r>
          </a:p>
        </p:txBody>
      </p:sp>
      <p:sp>
        <p:nvSpPr>
          <p:cNvPr id="17" name="slide14-bottom-copy">
            <a:extLst>
              <a:ext uri="{FF2B5EF4-FFF2-40B4-BE49-F238E27FC236}">
                <a16:creationId xmlns:a16="http://schemas.microsoft.com/office/drawing/2014/main" id="{C9B331C3-2461-4F00-85F4-98F2B6C604E6}"/>
              </a:ext>
            </a:extLst>
          </p:cNvPr>
          <p:cNvSpPr>
            <a:spLocks noGrp="1"/>
          </p:cNvSpPr>
          <p:nvPr/>
        </p:nvSpPr>
        <p:spPr>
          <a:xfrm>
            <a:off x="990600" y="5734050"/>
            <a:ext cx="67818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72564"/>
          </a:bodyPr>
          <a:lstStyle/>
          <a:p>
            <a:pPr algn="l">
              <a:defRPr sz="1350" b="1">
                <a:solidFill>
                  <a:srgbClr val="F8F4EE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F8F4EE"/>
                </a:solidFill>
                <a:latin typeface="Aptos"/>
                <a:ea typeface="Aptos"/>
                <a:cs typeface="Aptos"/>
              </a:rPr>
              <a:t>Secure hub site  |  align government partners  |  lock homologation partners  |  launch first pilot fleets and chargers</a:t>
            </a:r>
          </a:p>
        </p:txBody>
      </p:sp>
      <p:sp>
        <p:nvSpPr>
          <p:cNvPr id="18" name="slide14-bottom-stakeholders">
            <a:extLst>
              <a:ext uri="{FF2B5EF4-FFF2-40B4-BE49-F238E27FC236}">
                <a16:creationId xmlns:a16="http://schemas.microsoft.com/office/drawing/2014/main" id="{9E58E9AF-B12C-411A-9423-0649F8A70769}"/>
              </a:ext>
            </a:extLst>
          </p:cNvPr>
          <p:cNvSpPr>
            <a:spLocks noGrp="1"/>
          </p:cNvSpPr>
          <p:nvPr/>
        </p:nvSpPr>
        <p:spPr>
          <a:xfrm>
            <a:off x="7810500" y="5562600"/>
            <a:ext cx="3048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125" b="0">
                <a:solidFill>
                  <a:srgbClr val="8694A4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8694A4"/>
                </a:solidFill>
                <a:latin typeface="Aptos"/>
                <a:ea typeface="Aptos"/>
                <a:cs typeface="Aptos"/>
              </a:rPr>
              <a:t>Stakeholders</a:t>
            </a:r>
          </a:p>
        </p:txBody>
      </p:sp>
      <p:sp>
        <p:nvSpPr>
          <p:cNvPr id="19" name="slide14-bottom-names">
            <a:extLst>
              <a:ext uri="{FF2B5EF4-FFF2-40B4-BE49-F238E27FC236}">
                <a16:creationId xmlns:a16="http://schemas.microsoft.com/office/drawing/2014/main" id="{D93D6791-B168-4F39-87E4-28013A273760}"/>
              </a:ext>
            </a:extLst>
          </p:cNvPr>
          <p:cNvSpPr>
            <a:spLocks noGrp="1"/>
          </p:cNvSpPr>
          <p:nvPr/>
        </p:nvSpPr>
        <p:spPr>
          <a:xfrm>
            <a:off x="7810500" y="5772150"/>
            <a:ext cx="3048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350" b="1">
                <a:solidFill>
                  <a:srgbClr val="F8F4EE"/>
                </a:solidFill>
                <a:latin typeface="Aptos"/>
                <a:ea typeface="Aptos"/>
                <a:cs typeface="Aptos"/>
              </a:defRPr>
            </a:pPr>
            <a:r>
              <a:rPr sz="1350" b="1" dirty="0">
                <a:solidFill>
                  <a:srgbClr val="F8F4EE"/>
                </a:solidFill>
                <a:latin typeface="Aptos"/>
                <a:ea typeface="Aptos"/>
                <a:cs typeface="Aptos"/>
              </a:rPr>
              <a:t>Anish |  Roland  |  Mark</a:t>
            </a:r>
          </a:p>
        </p:txBody>
      </p:sp>
      <p:sp>
        <p:nvSpPr>
          <p:cNvPr id="20" name="footer-name-14">
            <a:extLst>
              <a:ext uri="{FF2B5EF4-FFF2-40B4-BE49-F238E27FC236}">
                <a16:creationId xmlns:a16="http://schemas.microsoft.com/office/drawing/2014/main" id="{98171D77-AF93-4169-8B85-617828641DE4}"/>
              </a:ext>
            </a:extLst>
          </p:cNvPr>
          <p:cNvSpPr>
            <a:spLocks noGrp="1"/>
          </p:cNvSpPr>
          <p:nvPr/>
        </p:nvSpPr>
        <p:spPr>
          <a:xfrm>
            <a:off x="685800" y="65151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900" b="1">
                <a:solidFill>
                  <a:srgbClr val="8694A4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8694A4"/>
                </a:solidFill>
                <a:latin typeface="Aptos"/>
                <a:ea typeface="Aptos"/>
                <a:cs typeface="Aptos"/>
              </a:rPr>
              <a:t>Dead Car Restoration</a:t>
            </a:r>
          </a:p>
        </p:txBody>
      </p:sp>
      <p:sp>
        <p:nvSpPr>
          <p:cNvPr id="21" name="footer-page-14">
            <a:extLst>
              <a:ext uri="{FF2B5EF4-FFF2-40B4-BE49-F238E27FC236}">
                <a16:creationId xmlns:a16="http://schemas.microsoft.com/office/drawing/2014/main" id="{9C1A1CFF-9C80-456F-AFDB-7E84216A67B0}"/>
              </a:ext>
            </a:extLst>
          </p:cNvPr>
          <p:cNvSpPr>
            <a:spLocks noGrp="1"/>
          </p:cNvSpPr>
          <p:nvPr/>
        </p:nvSpPr>
        <p:spPr>
          <a:xfrm>
            <a:off x="11315700" y="6515100"/>
            <a:ext cx="3048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900" b="1">
                <a:solidFill>
                  <a:srgbClr val="8694A4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8694A4"/>
                </a:solidFill>
                <a:latin typeface="Aptos"/>
                <a:ea typeface="Aptos"/>
                <a:cs typeface="Aptos"/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423609999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2875</Words>
  <Application>Microsoft Macintosh PowerPoint</Application>
  <DocSecurity>0</DocSecurity>
  <PresentationFormat>Widescreen</PresentationFormat>
  <Paragraphs>269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Aptos</vt:lpstr>
      <vt:lpstr>Aptos Display</vt:lpstr>
      <vt:lpstr>Calibri</vt:lpstr>
      <vt:lpstr>ChatGPT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Anish Katyal</cp:lastModifiedBy>
  <cp:revision>2</cp:revision>
  <dcterms:created xsi:type="dcterms:W3CDTF">2026-08-24T07:44:01Z</dcterms:created>
  <dcterms:modified xsi:type="dcterms:W3CDTF">2026-08-24T07:46:10Z</dcterms:modified>
</cp:coreProperties>
</file>